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60" r:id="rId3"/>
    <p:sldId id="309" r:id="rId4"/>
    <p:sldId id="275" r:id="rId5"/>
    <p:sldId id="276" r:id="rId6"/>
    <p:sldId id="310" r:id="rId7"/>
    <p:sldId id="307" r:id="rId8"/>
    <p:sldId id="317" r:id="rId9"/>
    <p:sldId id="313" r:id="rId10"/>
    <p:sldId id="316" r:id="rId11"/>
    <p:sldId id="322" r:id="rId12"/>
    <p:sldId id="311" r:id="rId13"/>
    <p:sldId id="312" r:id="rId14"/>
    <p:sldId id="278" r:id="rId15"/>
    <p:sldId id="280" r:id="rId16"/>
    <p:sldId id="281" r:id="rId17"/>
    <p:sldId id="264" r:id="rId18"/>
    <p:sldId id="263" r:id="rId19"/>
    <p:sldId id="282" r:id="rId20"/>
    <p:sldId id="283" r:id="rId21"/>
    <p:sldId id="284" r:id="rId22"/>
    <p:sldId id="285" r:id="rId23"/>
    <p:sldId id="266" r:id="rId24"/>
    <p:sldId id="287" r:id="rId25"/>
    <p:sldId id="288" r:id="rId26"/>
    <p:sldId id="302" r:id="rId27"/>
    <p:sldId id="289" r:id="rId28"/>
    <p:sldId id="290" r:id="rId29"/>
    <p:sldId id="291" r:id="rId30"/>
    <p:sldId id="292" r:id="rId31"/>
    <p:sldId id="293" r:id="rId32"/>
    <p:sldId id="295" r:id="rId33"/>
    <p:sldId id="305" r:id="rId34"/>
    <p:sldId id="304" r:id="rId35"/>
    <p:sldId id="296" r:id="rId36"/>
    <p:sldId id="297" r:id="rId37"/>
    <p:sldId id="298" r:id="rId38"/>
    <p:sldId id="299" r:id="rId39"/>
    <p:sldId id="300" r:id="rId40"/>
    <p:sldId id="301" r:id="rId41"/>
    <p:sldId id="306" r:id="rId42"/>
    <p:sldId id="320" r:id="rId43"/>
    <p:sldId id="321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3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3" autoAdjust="0"/>
    <p:restoredTop sz="75063" autoAdjust="0"/>
  </p:normalViewPr>
  <p:slideViewPr>
    <p:cSldViewPr snapToGrid="0">
      <p:cViewPr>
        <p:scale>
          <a:sx n="70" d="100"/>
          <a:sy n="70" d="100"/>
        </p:scale>
        <p:origin x="144" y="872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93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0F0A5-9F06-49B5-9384-57EFA21BEB61}" type="datetimeFigureOut">
              <a:rPr lang="ko-KR" altLang="en-US" smtClean="0"/>
              <a:t>2022. 11. 16.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ADBD4C-DA6C-47F8-94C4-3B2E2BA9D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88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tric_(mathematics)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UST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석박통합과정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이원준입니다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 발표할 논문은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ICCV 2019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 Paper Award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받은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SinGAN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논문을 소개드리고자 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530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이전 논문들은 이렇게 </a:t>
            </a:r>
            <a:r>
              <a:rPr kumimoji="1" lang="en-US" altLang="ko-Kore-KR" dirty="0"/>
              <a:t>Convolution </a:t>
            </a:r>
            <a:r>
              <a:rPr kumimoji="1" lang="ko-Kore-KR" altLang="en-US" dirty="0"/>
              <a:t>네트워크를 사용하더라도 </a:t>
            </a:r>
            <a:r>
              <a:rPr kumimoji="1" lang="ko-KR" altLang="en-US" dirty="0"/>
              <a:t>고해상도 이미지를 만드는 것이 문제였는데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논문을 통해서 이를 해결했다</a:t>
            </a:r>
            <a:r>
              <a:rPr kumimoji="1" lang="en-US" altLang="ko-KR" dirty="0"/>
              <a:t>,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PGGAN</a:t>
            </a:r>
            <a:r>
              <a:rPr kumimoji="1" lang="ko-Kore-KR" altLang="en-US" dirty="0"/>
              <a:t>은 </a:t>
            </a:r>
            <a:r>
              <a:rPr kumimoji="1" lang="en-US" altLang="ko-KR" dirty="0"/>
              <a:t>2017</a:t>
            </a:r>
            <a:r>
              <a:rPr kumimoji="1" lang="ko-KR" altLang="en-US" dirty="0"/>
              <a:t>년도에 </a:t>
            </a:r>
            <a:r>
              <a:rPr kumimoji="1" lang="en-US" altLang="ko-KR" dirty="0"/>
              <a:t>NVDIA</a:t>
            </a:r>
            <a:r>
              <a:rPr kumimoji="1" lang="ko-KR" altLang="en-US" dirty="0"/>
              <a:t>에서 나온 논문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 당시</a:t>
            </a:r>
            <a:endParaRPr kumimoji="1" lang="en-US" altLang="ko-Kore-KR" dirty="0"/>
          </a:p>
          <a:p>
            <a:r>
              <a:rPr kumimoji="1" lang="ko-Kore-KR" altLang="en-US" dirty="0"/>
              <a:t>이 논문에서 제안하는 키포인트는 점진적으로 생성자와 판별자를 키우는 것이다</a:t>
            </a:r>
            <a:r>
              <a:rPr kumimoji="1" lang="en-US" altLang="ko-Kore-KR" dirty="0"/>
              <a:t>. </a:t>
            </a:r>
          </a:p>
          <a:p>
            <a:r>
              <a:rPr kumimoji="1" lang="ko-Kore-KR" altLang="en-US" dirty="0"/>
              <a:t>즉 저해상도에서 고해상도로 키우기 위해 </a:t>
            </a:r>
            <a:r>
              <a:rPr kumimoji="1" lang="en-US" altLang="ko-Kore-KR" dirty="0"/>
              <a:t>layer</a:t>
            </a:r>
            <a:r>
              <a:rPr kumimoji="1" lang="ko-Kore-KR" altLang="en-US" dirty="0"/>
              <a:t>를 한번에 학습하는 것이 아닌 점진적으로 더해주는 것이다</a:t>
            </a:r>
            <a:r>
              <a:rPr kumimoji="1" lang="en-US" altLang="ko-Kore-KR" dirty="0"/>
              <a:t>. </a:t>
            </a:r>
          </a:p>
          <a:p>
            <a:r>
              <a:rPr kumimoji="1" lang="ko-Kore-KR" altLang="en-US" dirty="0"/>
              <a:t>처음부터 복잡한 네트워크를 바로 학습하는 것이 아닌 비교적 쉬운 부분부터 시작하며 레이어를 더해간다</a:t>
            </a:r>
            <a:r>
              <a:rPr kumimoji="1" lang="en-US" altLang="ko-Kore-KR" dirty="0"/>
              <a:t>. </a:t>
            </a:r>
          </a:p>
          <a:p>
            <a:r>
              <a:rPr kumimoji="1" lang="ko-Kore-KR" altLang="en-US" dirty="0"/>
              <a:t>이렇게 </a:t>
            </a:r>
            <a:r>
              <a:rPr kumimoji="1" lang="en-US" altLang="ko-Kore-KR" dirty="0"/>
              <a:t>layer</a:t>
            </a:r>
            <a:r>
              <a:rPr kumimoji="1" lang="ko-Kore-KR" altLang="en-US" dirty="0"/>
              <a:t>를 추가하는 과정을 통해서 고해상도 이미지를 만들어낸다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0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학습 초기에 저해상도 이미지를 만들고 있고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학습이 진행되며 고해상도 이미지가 생성되는걸 볼 수 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735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Image Deep Model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연구는 주로 특정한 목표를 가집니다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들면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 Resolution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이나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texture expansion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것들을 예로 들 수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그 당시에는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Unconditional Generate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Texture Generation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연구가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유일했고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Texture Image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좋은 결과를 보이지만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Texture Image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아닌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이나 배열에 대해서 포착하지 못하는 결과를 보이고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장표를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보시면 일정한 패턴이 없는 도시의 야경의 사진을 가지고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generate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결과물인데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PSGAN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이나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Texture Synthesis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경우는 이상한 사진을 만드는 반면 본 논문은 그럴싸한 이미지를 만드는 것을 확인 할 수 있습니다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159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활용한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Manipulation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관한 연구가 계속 발표되고 있었는데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Manipulation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목적이 다를 때마다 모델이 각자 목적에 맞게 필요합니다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SINGAN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하나의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모델으로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다양한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Manipulation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가능하게 한다는 장점이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855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다음으로는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Gan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다들 잘 알고 계시는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Pix2Pix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논문에서 제안되었는데요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PatchGAN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전체 영역이 아니라 특정 크기의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patch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Generator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만든 이미지의 진위 여부를 판단하며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Markovian Discriminator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부르기도 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Gan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기본적인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비교해본다면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전체 이미지에 대해서 이게 진짜인지 가짜인지 판단을 한다면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Gan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이미지를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별로 나누어 각자에 대해 진위 여부를 판단합니다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학습을 안정화 시키고 파라미터 수를 줄이는 효과와 유연성을 제공합니다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41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en-US" altLang="ko-KR" dirty="0"/>
              <a:t>Method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868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SinGAN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목표는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 image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내부 통계치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(distribution)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배울 수 있는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unconditional generative model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만드는 것입니다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위해선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배열과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들의 모양 등의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특징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사진에서 예를 들면 하늘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땅 같은 것과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디테일한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정보들 건물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열기구 등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특징을 모두 배울 수 있어야 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0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위해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coarse-to-fine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하게  점진적으로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생성하는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multi-scale GAN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구조를 사용하였습니다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역 피라미드 구조를 사용했다고 보시면 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0"/>
            <a:endParaRPr lang="en-US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그림에서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x0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training image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아래로 한 단계씩 내려갈수록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(r&gt;1)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씩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downsampling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되는 방식입니다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0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단계마다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Generator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첫 단계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맨 밑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noise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이용하여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생성하고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후로부터는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이전 단계에서 생성된 결과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input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하여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생성하고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단계의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Discriminator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downsampling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GT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생성된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구분하도록 학습이 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0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 단계에서는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down sampling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GT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생성하도록 학습을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하다보니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coarse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global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특징에 집중을 하여 생성을 하게 되고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위로 갈수록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영역에 집중하여 생성을 하게 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0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구조가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kernel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수만 다르고 연산자들은 같다 보니 동일한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receptive field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갖게 되고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생성하는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크기만 다르다 보니 그림의 맨 오른쪽 부분처럼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Effective Patch Size 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달라지면서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점점 작아지면서 보다 세밀하게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coarse-to-fine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하게 학습이 된다고 이해하시면 될 것 같습니다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일반적인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모델과 달리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Generator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사용하는 특징이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0"/>
            <a:endParaRPr lang="en-US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endParaRPr lang="en-US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endParaRPr lang="en-US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본문에서의 주요 관점은 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unconditional generative model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인데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Figure 4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보면 앞서 언급한 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pyramid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의 의미가 대략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뭔지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알 것이다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 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MJXc-TeX-math-I"/>
              </a:rPr>
              <a:t>GN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GN 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부터가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작은 스케일의 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generator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인데 첫 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input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으로는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GAN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의 기본적 컨셉에 맞게 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Noise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가 들어가게 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그래서 노이즈를 통해서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JXc-TeX-main-R"/>
              </a:rPr>
              <a:t>~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MJXc-TeX-math-I"/>
              </a:rPr>
              <a:t>x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x~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생성하는데 여기서 특징이 이 생성한 값을 다음 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scale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의 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Generator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에 노이즈와 함께 입력으로 들어가게 된다는 것이다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이를 통해서 위의 스케일로 갈 수록 세밀한 정보가 추가가 된다는 점이 장점이다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요약을 하면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작은 스케일에 대해서 생성을 할 경우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대략적인 정보만을 가진 이미지를 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output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으로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가질 것이다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 정보를 가진 이미지를 다음 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scale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에서 입력으로 추가로 줄 경우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해당 스케일에 대한 이미지를 생성할 때 정보가 추가가 되기 때문에 더 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detail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하게 나오게 된다는 것이다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 </a:t>
            </a:r>
          </a:p>
          <a:p>
            <a:pPr algn="l"/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Discriminator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에서는 결국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생성이미지와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real image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와 판별을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해야하는데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여기서는 조금 다른 컨셉으로 이미지의 패치를 비교한다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즉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생성이미지의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patch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와 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real image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의 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patch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비교하는데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high level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에 갈 수록 더 디테일한 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patch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다루게 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algn="l"/>
            <a:r>
              <a:rPr lang="en-US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coarest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 scale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에서 시작해서 </a:t>
            </a:r>
            <a:r>
              <a:rPr lang="en-US" altLang="ko-Kore-KR" b="0" i="0" dirty="0">
                <a:solidFill>
                  <a:srgbClr val="555555"/>
                </a:solidFill>
                <a:effectLst/>
                <a:latin typeface="Spoqa Han Sans"/>
              </a:rPr>
              <a:t>finest scale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까지 가면서 하나의 이미지에 대해 생성을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디테일하게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할 수 있다는 점이 </a:t>
            </a:r>
            <a:r>
              <a:rPr lang="en-US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SinGAN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의 특징으로 보면 될 것 같다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 </a:t>
            </a:r>
          </a:p>
          <a:p>
            <a:pPr latinLnBrk="0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9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en-US" altLang="ko-Kore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ko-KR" altLang="ko-Kore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ore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Generator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목적은 학습이미지와 비슷한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distribution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가진 이미지를 생성하는 것입니다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단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작은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noise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스케일에서는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Random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이미지와 이전 단의 결과물들을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업샘플링한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이미지를 받습니다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Learning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이용하여 더욱 세밀한 정보를 추가하는 방식을 사용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Resnet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흡사하다고 생각하시면 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0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한 단의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안에는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블록으로 구성됩니다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블록의 내용은  일반적인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3*3 conv,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배치놈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렐루를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구조는 많은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딥러닝에서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쓰이는 일반적인 구조입니다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908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목적은 생성이미지와 원본이미지를 구분하며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입력으로는 생성된 이미지와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다운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샘플링된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원본이미지를 동시에 받고 진위여부를 판별합니다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학습이 이루어지며 패치가 미치는 영향이 점점 작아지는데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학습이 이뤄지며 점진적으로 점점 자세한 정보를 판별한다고 생각하면 된다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구성은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같지만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block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없는 구조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347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학습은 기존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GAN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학습시키는 방법과 유사합니다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구조인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Adversarial loss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Reconstruction loss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구성이 되어있습니다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 한번 학습이 완료되면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Coarse Scale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생성자는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고정이 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Adversarial Loss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실제 이미지의 패치와 가짜 이미지의 패치의 분포가 같도록 학습을 하며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Markovian Discriminator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사용하여 입력의 각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Overlapping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 패치들에 대해서 진위여부를 판별합니다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많은 논문에서 사용되고 있는 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WGAN-GP loss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사용하여 안정적으로 학습을 진행되게 하였습니다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 loss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Generator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생성한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그 단계의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GT(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downsampled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image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pixel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차이를 줄이는 방향으로 학습하기 위해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squred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loss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사용하였습니다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학습을 위해서 각 단계의 주입되는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noise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셋팅은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첫 단계인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단계에만 고정된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noise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주입하고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단계에서는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noise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주입하지 않았습니다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pixel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차이를 줄이는 것에만 집중을 하기 위해 이렇게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셋팅을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하였습니다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다양한 이미지를 만들기 위해서 노이즈 벡터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수정하거나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샘플링하는데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논문에서는 실제이미지를 생성하기 위해 노이즈 벡터가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일때는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실제이미지와 동일한 이미지를 학습하게 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하게되면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우리가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원할때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원본이미지와 동일한 이미지를 생성 할 수 있도록 하는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것리며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통해 학습 이후에 노이즈 벡터를 컨트롤 하여 다양한 작업을 만들 수 있기 때문입니다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에니메이션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작업에는 노이즈 벡터를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시작하여 조금씩 바꾸면서 마치 이미지가 움직이는 거 같이 만들 수도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31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616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크게 네트워크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추론 과정과 평가 방법에 대해서 설명하고자 합니다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199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번째로는 추론과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단계의 관련한 내용입니다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 앞에서 설명 드렸듯이 가장 밑에 단 즉 랜덤 노이즈를 입력으로 밭은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제너레이터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단계에서는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글로벌한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Coarse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정보들을 학습하고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점진적으로 올라가며 세밀한 정보를 학습한다고 말씀드렸는데요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단계에서 이미지를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학습하는것이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가장 효율적인지를 추론하는 과정입니다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아래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위로 나눠 실험을 해본 결과 가장 아래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coarse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이미지에 넣어주면 결과 이미지의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매우 커지기에 의도한 결과와는 다른 이미지가 생성됩니다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세밀한 정보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만을 변경하기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원한다면 가장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윗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단에 넣어주어야 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778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 그림을 보시면 이해가 더 쉬울 것 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맨 왼쪽 그림은 가장 밑에 단 즉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것을 생성하는 단계인데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얼룩말에 집중해서 보시면 다리가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개거나 다리의 배열이 이상하게 변하는 등 내가 의도한 이미지가 아닌 이상한 이미지가 생성되는 것을 확인 할 수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중간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단계는 보다 더 세밀한 정보를 생성하기에 기본적인 다리의 모양과 길이 등은 그대로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유지한채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무늬가 세밀하게 바뀌는 것을 확인 할 수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455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스케일의 수는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patch size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영향을 미칩니다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그림에서 직관적으로 알 수 있듯이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크기가 작으면 전체적인 특징을 학습하는 것이 아닌 작은 부분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texture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학습하기에 이상한 이미지가 생성되지만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적절한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설정하게 되면 전체적인 특징과 세밀한 정보들을 학습을 하기 때문에 보다 그럴싸한 이미지가 생성되는 것을 알 수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0008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</a:t>
            </a:r>
            <a:r>
              <a:rPr lang="ko-KR" altLang="ko-Kore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양적평가를</a:t>
            </a:r>
            <a:r>
              <a:rPr lang="ko-KR" altLang="ko-Kore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위한 </a:t>
            </a:r>
            <a:r>
              <a:rPr lang="ko-KR" altLang="ko-Kore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실험평가방법입니다</a:t>
            </a:r>
            <a:r>
              <a:rPr lang="en-US" altLang="ko-Kore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Mechanical Turk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양적평가를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위해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실험자와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피실험자를 이어주는 서비스입니다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설정으로는 추론을 가장 낮은 단계 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글로벌한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이미지를 생성하는 단계와 바로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윗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단계를 진행한 경우를 나누어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paired, unpaired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조건을 두고 평가하게 하였습니다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61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주요 지표는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Confusion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얼마나 사람들이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Fake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골랐는지에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지표입니다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50%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가까우면 가까울수록 좋습니다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실험 평가 결과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n-1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Confusion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결과가 더 좋음을 확인 할 수 있으며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단계에서 즉 가장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밑에단에서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생성한 모델의 결과물이 너무 다양하고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이상하기에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결과가 좋지 않음을 확인 할 수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681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FID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이미 많이 들어보신 내용일 것입니다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FID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간략하게 말씀드리면 생성된 이미지가 그럴 듯함의 정도를 나타내는데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논문에서 새롭게 제시하는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SFID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한장의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이미지 안에서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사이의 관계를 보고 파악합니다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ore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altLang="ko-Kore-K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Fréchet inception distance (FID)</a:t>
            </a:r>
            <a:r>
              <a:rPr lang="en-US" altLang="ko-Kore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altLang="ko-Kore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Metric (mathematics)"/>
              </a:rPr>
              <a:t>metric</a:t>
            </a:r>
            <a:r>
              <a:rPr lang="en-US" altLang="ko-Kore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used to assess the quality of images created by a generative mode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872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또한 마찬가지로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단계에서 생성된 이미지 보다는 바로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윗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단계인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N-1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단계의 이미지가 더 높은 정확성을 보인다는 것을 확인 할 수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150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보시는 바와 같이 위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장표는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논문에서 제시하고 있는 여러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Manipulation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결과이며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 한 장의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Image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학습 시켰음에도 불구하고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Paint to Image,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Editting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Harmonization, Super-resolution, Animation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다양한 응용 사례가 존재하고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결과가 어색하지 않고 실제같이 보이는 것을 확인 할 수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8825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설명드릴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task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일부 영역들을 복사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붙여넣기 하여 편집을 했을 때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편집된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주변에 자연스럽게 어우러지도록 만들어주는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Editing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예시 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 결과 그림을 보시면 포토샵에 들어있는 기능인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Content Aware Move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기능보다 더 자연스러운 결과를 보여주는 것을 확인할 수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821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K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논문 리뷰를 시작하기에 앞서서 이 논문의 결과물을 가장 잘 보여주는 </a:t>
            </a:r>
            <a:r>
              <a:rPr lang="ko-KR" altLang="ko-Kore-KR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사진과영상</a:t>
            </a:r>
            <a:r>
              <a:rPr lang="ko-KR" altLang="ko-Kore-K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자료를 보여드리고 시작하겠습니다</a:t>
            </a:r>
            <a:r>
              <a:rPr lang="en-US" altLang="ko-Kore-K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K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보시는 바와 같이 위 </a:t>
            </a:r>
            <a:r>
              <a:rPr lang="ko-KR" altLang="ko-Kore-KR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장표는</a:t>
            </a:r>
            <a:r>
              <a:rPr lang="ko-KR" altLang="ko-Kore-K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논문에서 제시하고 있는 여러 </a:t>
            </a:r>
            <a:r>
              <a:rPr lang="en-US" altLang="ko-Kore-K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Manipulation</a:t>
            </a:r>
            <a:r>
              <a:rPr lang="ko-KR" altLang="ko-Kore-K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결과이며</a:t>
            </a:r>
            <a:r>
              <a:rPr lang="en-US" altLang="ko-Kore-K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 한 장의 </a:t>
            </a:r>
            <a:r>
              <a:rPr lang="en-US" altLang="ko-Kore-K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Image</a:t>
            </a:r>
            <a:r>
              <a:rPr lang="ko-KR" altLang="ko-Kore-K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ore-K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ko-KR" altLang="ko-Kore-K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학습 시켰음에도 불구하고</a:t>
            </a:r>
            <a:r>
              <a:rPr lang="en-US" altLang="ko-Kore-K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Paint to Image, </a:t>
            </a:r>
            <a:r>
              <a:rPr lang="en-US" altLang="ko-Kore-KR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Editting</a:t>
            </a:r>
            <a:r>
              <a:rPr lang="en-US" altLang="ko-Kore-K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Harmonization, Super-resolution, Animation</a:t>
            </a:r>
            <a:r>
              <a:rPr lang="ko-KR" altLang="ko-Kore-K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다양한 응용 사례가 존재하고</a:t>
            </a:r>
            <a:r>
              <a:rPr lang="en-US" altLang="ko-Kore-K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결과가 어색하지 않고 실제같이 보이는 것을 확인 할 수 있습니다</a:t>
            </a:r>
            <a:r>
              <a:rPr lang="en-US" altLang="ko-Kore-KR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97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 Resolution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실험을 위해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reconstruction loss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weight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주고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low-resolution image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장으로 학습을 시킨 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test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시에는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upsampling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제일 마지막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Generator G0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noise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함께 입력을 해줍니다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High-resolution output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얻기 위해 이러한 과정을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반복하였고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비교를 위해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Internal method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Deep Image Prior(DIP), Zero-Shot Super Resolution(ZSSR)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 데이터를 많이 필요로 하는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external method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SRGAN, EDSR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등과 결과를 비교하였습니다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7336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Paint image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로부터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ore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생성해내는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Style Transfer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실험이며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input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paint image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scale N-1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N-2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downsampling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넣어주면 학습에 사용한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style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가진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생성하는 예시를 보여주고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 그림을 보면 꽤 그럴싸한 생성 결과를 보여주고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7190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다른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삽입하였을 때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주변 배경과 조화를 이루며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변형시키는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Harmonization task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SinGAN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적용한 결과를 보여주고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Background image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학습을 시킨 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object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삽입한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결과이며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 그림을 보면 꽤 자연스러운 결과를 보여주고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9203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설명드릴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task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일부 영역들을 복사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붙여넣기 하여 편집을 했을 때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편집된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주변에 자연스럽게 어우러지도록 만들어주는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Editing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예시 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 결과 그림을 보시면 포토샵에 들어있는 기능인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Content Aware Move </a:t>
            </a:r>
            <a:r>
              <a:rPr lang="ko-Kore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기능보다 더 자연스러운 결과를 보여주는 것을 확인할 수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0960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 리뷰에서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ICCV 2019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Best Paper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선정된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SinGAN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Learning a Generative Model from a Single Natural Image”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논문을 자세하게 리뷰하였습니다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SinGAN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오로지 한 장의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학습하고 새로운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Unconditional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생성방식을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도입하였습니다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Texture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국한되었던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Uncondtional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방식에서 벗어나 다양하고 사실적인 샘플을 생성하는 능력을 보여주었고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Manipulation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제공 가능합니다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저자가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구현한  코드 또한 공개가 되어 있으니 한번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적용해보셔도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좋을 것 같습니다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감사합니다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451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en-US" altLang="ko-Kore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</a:t>
            </a:r>
            <a:r>
              <a:rPr lang="ko-KR" altLang="ko-Kore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ore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년도에 처음 등장한 이후 굉장히 많은 연구가 진행되었고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새롭고 놀라운 결과들이 나오고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당시에는 한가지 종류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얼굴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집중하여 생성을 하는 연구들이 대부분이고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위해서는 대량의 데이터가 필요합니다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다양한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구성된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데이터셋의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학습이 잘 되지 않고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문제를 개선하기 위해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signal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조건적으로 생성을하거나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Task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한정짓는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방식의 연구가 수행되어 왔습니다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문제점에서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적은 수의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아니면 아예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가지고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학습 시킬 수 없을까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생각에서 본 논문이 시작 되었습니다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172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GANs are composed of two models that compete with each other and reach a point where realistic examples are produced by the generator 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ore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ko-Kore-KR" dirty="0"/>
            </a:br>
            <a:r>
              <a:rPr lang="en-US" altLang="ko-Kore-KR" b="0" i="0" dirty="0">
                <a:solidFill>
                  <a:srgbClr val="3B454E"/>
                </a:solidFill>
                <a:effectLst/>
                <a:latin typeface="gitbook-content-font"/>
              </a:rPr>
              <a:t>Generative Adversarial Networks (GANs) were introduced in 2014 by Ian Goodfellow and are a fast-growing area in deep neural networks that can be used to generate realistic images, speech, prose, and more. </a:t>
            </a:r>
            <a:endParaRPr lang="en-US" altLang="ko-Kore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ore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ore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ore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b="1" i="0" dirty="0">
                <a:solidFill>
                  <a:srgbClr val="212529"/>
                </a:solidFill>
                <a:effectLst/>
                <a:latin typeface="-apple-system"/>
              </a:rPr>
              <a:t>&lt;GAN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원리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&gt;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1. 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랜덤 노이즈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바탕으로 </a:t>
            </a:r>
            <a:r>
              <a:rPr lang="en-US" altLang="ko-Kore-KR" b="1" i="0" dirty="0">
                <a:solidFill>
                  <a:srgbClr val="212529"/>
                </a:solidFill>
                <a:effectLst/>
                <a:latin typeface="-apple-system"/>
              </a:rPr>
              <a:t>Generator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로 가짜 이미지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생성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2.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en-US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Descriminator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진짜 이미지인지 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판별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3.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가짜이미지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(0)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판별되면 진짜 이미지에 더 가깝게 모델을 훈련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4. </a:t>
            </a:r>
            <a:r>
              <a:rPr lang="en-US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Descriminator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가짜 이미지를 진짜라고 판단할 때 평행상태에 도달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ore-KR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GAN</a:t>
            </a:r>
          </a:p>
          <a:p>
            <a:pPr algn="l"/>
            <a:r>
              <a:rPr lang="en-US" altLang="ko-Kore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은 이미지를 생성하기 위하여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가지 모델을 동시에 사용합니다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ko-Kore-KR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Generator model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과 </a:t>
            </a:r>
            <a:r>
              <a:rPr lang="en-US" altLang="ko-Kore-KR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discriminator model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그것으로 두 모델은 서로에 대해 적대적인 관계를 가집니다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자주 인용되는 비유로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화폐 위조범과 경찰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화폐 위조범은 경찰의 눈을 속여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가짜 화폐를 만들고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경찰은 시중에 돌아다니는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진짜 화폐와 가짜 화폐를 구분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화폐 위조범은 적발을 피하기 위해 최대한 진짜 지폐와 유사하게 위폐를 만들 것이고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경찰은 최대한 위폐와 진짜 화폐를 구별하기 위해 화폐의 여러 주요 포인트를 살펴볼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이러한 과정을 끝없이 반복하게 되면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진짜 화폐와 똑같이 생긴 가짜 화폐를 만들게 되는 것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altLang="ko-Kore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은 이러한 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모델간의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경쟁을 </a:t>
            </a:r>
            <a:r>
              <a:rPr lang="en-US" altLang="ko-Kore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discriminator 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lang="en-US" altLang="ko-Kore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generator G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사이의 </a:t>
            </a:r>
            <a:r>
              <a:rPr lang="en-US" altLang="ko-Kore-KR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minimax game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으로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정의합니다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둘 사이의 점수를 두고 한쪽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ko-Kore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은 점수를 최소로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다른 한쪽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ko-Kore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은 점수를 최대로 하는 게임입니다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일반적으로 경쟁을 하는 점수는 다음과 같이 표현합니다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https://</a:t>
            </a:r>
            <a:r>
              <a:rPr kumimoji="1" lang="en-US" altLang="ko-Kore-KR" dirty="0" err="1"/>
              <a:t>www.cognex.com</a:t>
            </a:r>
            <a:r>
              <a:rPr kumimoji="1" lang="en-US" altLang="ko-Kore-KR" dirty="0"/>
              <a:t>/ko-</a:t>
            </a:r>
            <a:r>
              <a:rPr kumimoji="1" lang="en-US" altLang="ko-Kore-KR" dirty="0" err="1"/>
              <a:t>kr</a:t>
            </a:r>
            <a:r>
              <a:rPr kumimoji="1" lang="en-US" altLang="ko-Kore-KR" dirty="0"/>
              <a:t>/blogs/deep-learning/research/generative-adversarial-network-image-generation-using-</a:t>
            </a:r>
            <a:r>
              <a:rPr kumimoji="1" lang="en-US" altLang="ko-Kore-KR" dirty="0" err="1"/>
              <a:t>dcgan</a:t>
            </a:r>
            <a:endParaRPr kumimoji="1" lang="ko-Kore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ore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651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GAN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 학습시키다 보면 어느 순간 제대로 학습이 되지 않을 때가 있습니다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이것을 바로 모드 붕괴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ore-KR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Mode Collapse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현상이라고 하는데요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이는 생성자가 다양한 이미지를 만들어내지 못하고 비슷한 이미지만 계속해서 생성하는 경우를 뜻합니다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-US" altLang="ko-Kore-KR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GAN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 학습시킬 때는 생성자와 구분자가 비슷한 수준으로 학습을 반복하고 있는지 잘 확인해야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b="0" i="0" dirty="0">
              <a:solidFill>
                <a:srgbClr val="666666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ore-KR" b="0" i="0" dirty="0">
              <a:solidFill>
                <a:srgbClr val="666666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ore-KR" dirty="0"/>
              <a:t>Gan mode collapse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생성자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ore-KR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입력 값을 하나의 </a:t>
            </a:r>
            <a:r>
              <a:rPr lang="en-US" altLang="ko-Kore-KR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mode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 치우쳐 변환시키는 현상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특정 값에 대해 </a:t>
            </a:r>
            <a:r>
              <a:rPr lang="en-US" altLang="ko-Kore-KR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 &lt;-&gt; D 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반복해 올바르지 못한 학습이 진행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일부 값에만 치우쳐 전체 분포에 대해 학습하지 못하는 현상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 latinLnBrk="1"/>
            <a:r>
              <a:rPr lang="ko-KR" altLang="en-US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r>
              <a:rPr lang="en-US" altLang="ko-Kore-KR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MNIST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 경우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 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 latinLnBrk="1"/>
            <a:r>
              <a:rPr lang="ko-KR" altLang="en-US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        </a:t>
            </a:r>
            <a:r>
              <a:rPr lang="en-US" altLang="ko-Kore-KR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하나의 숫자만 생성하다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판별기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ore-KR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D)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 값이 진동해 다른 숫자의 분포로 이동하여 </a:t>
            </a:r>
            <a:r>
              <a:rPr lang="en-US" altLang="ko-Kore-KR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다른 숫자만 생성하는 현상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816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GANs are composed of two models that compete with each other and reach a point where realistic examples are produced by the generator 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ore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b="1" i="0" dirty="0">
                <a:solidFill>
                  <a:srgbClr val="212529"/>
                </a:solidFill>
                <a:effectLst/>
                <a:latin typeface="-apple-system"/>
              </a:rPr>
              <a:t>&lt;GAN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원리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&gt;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1. 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랜덤 노이즈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바탕으로 </a:t>
            </a:r>
            <a:r>
              <a:rPr lang="en-US" altLang="ko-Kore-KR" b="1" i="0" dirty="0">
                <a:solidFill>
                  <a:srgbClr val="212529"/>
                </a:solidFill>
                <a:effectLst/>
                <a:latin typeface="-apple-system"/>
              </a:rPr>
              <a:t>Generator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로 가짜 이미지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생성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2.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en-US" altLang="ko-Kore-KR" b="1" i="0" dirty="0" err="1">
                <a:solidFill>
                  <a:srgbClr val="212529"/>
                </a:solidFill>
                <a:effectLst/>
                <a:latin typeface="-apple-system"/>
              </a:rPr>
              <a:t>Descriminator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진짜 이미지인지 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판별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3.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가짜이미지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(0)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판별되면 진짜 이미지에 더 가깝게 모델을 훈련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4. </a:t>
            </a:r>
            <a:r>
              <a:rPr lang="en-US" altLang="ko-Kore-KR" b="0" i="0" dirty="0" err="1">
                <a:solidFill>
                  <a:srgbClr val="212529"/>
                </a:solidFill>
                <a:effectLst/>
                <a:latin typeface="-apple-system"/>
              </a:rPr>
              <a:t>Descriminator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가짜 이미지를 진짜라고 판단할 때 평행상태에 도달</a:t>
            </a:r>
            <a:endParaRPr kumimoji="1" lang="ko-Kore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ore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7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GAN</a:t>
            </a:r>
            <a:r>
              <a:rPr kumimoji="1" lang="ko-Kore-KR" altLang="en-US" dirty="0"/>
              <a:t>의 이러한 한계점을 극복하기 위해 </a:t>
            </a:r>
            <a:r>
              <a:rPr kumimoji="1" lang="en-US" altLang="ko-Kore-KR" dirty="0"/>
              <a:t>2</a:t>
            </a:r>
            <a:r>
              <a:rPr kumimoji="1" lang="en-US" altLang="ko-KR" dirty="0"/>
              <a:t>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DCGAN</a:t>
            </a:r>
            <a:r>
              <a:rPr kumimoji="1" lang="ko-KR" altLang="en-US" dirty="0"/>
              <a:t>이 발표되었다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간단히 말하면 기존의 </a:t>
            </a:r>
            <a:r>
              <a:rPr kumimoji="1" lang="en-US" altLang="ko-Kore-KR" dirty="0"/>
              <a:t>FCN</a:t>
            </a:r>
            <a:r>
              <a:rPr kumimoji="1" lang="ko-Kore-KR" altLang="en-US" dirty="0"/>
              <a:t>을 </a:t>
            </a:r>
            <a:r>
              <a:rPr kumimoji="1" lang="en-US" altLang="ko-Kore-KR" dirty="0"/>
              <a:t>Convolutional Network</a:t>
            </a:r>
            <a:r>
              <a:rPr kumimoji="1" lang="ko-Kore-KR" altLang="en-US" dirty="0"/>
              <a:t>로 바꾼것 </a:t>
            </a:r>
            <a:r>
              <a:rPr kumimoji="1" lang="en-US" altLang="ko-Kore-KR" dirty="0"/>
              <a:t>‘</a:t>
            </a:r>
          </a:p>
          <a:p>
            <a:endParaRPr kumimoji="1" lang="en-US" altLang="ko-Kore-KR" dirty="0"/>
          </a:p>
          <a:p>
            <a:pPr algn="l"/>
            <a:r>
              <a:rPr lang="en-US" altLang="ko-Kore-KR" b="0" i="0" dirty="0">
                <a:solidFill>
                  <a:srgbClr val="555555"/>
                </a:solidFill>
                <a:effectLst/>
                <a:latin typeface="Noto Sans KR"/>
              </a:rPr>
              <a:t>DCGAN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 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구조의 특징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정리하면 다음과 같습니다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모든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max pooling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을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convolutional stride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로 변환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(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all convolutional net)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ore-KR" b="0" i="0" dirty="0" err="1">
                <a:solidFill>
                  <a:srgbClr val="333333"/>
                </a:solidFill>
                <a:effectLst/>
                <a:latin typeface="Noto Sans KR"/>
              </a:rPr>
              <a:t>Batchnorm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사용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(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Generator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output layer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와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Discriminator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input layer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제외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)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Fully connected layer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제거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Generator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output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을 제외한 모든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layer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에 </a:t>
            </a:r>
            <a:r>
              <a:rPr lang="en-US" altLang="ko-Kore-KR" b="0" i="0" dirty="0" err="1">
                <a:solidFill>
                  <a:srgbClr val="333333"/>
                </a:solidFill>
                <a:effectLst/>
                <a:latin typeface="Noto Sans KR"/>
              </a:rPr>
              <a:t>ReLU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사용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(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output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에는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Tanh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사용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)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Discriminator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모든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layer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에 </a:t>
            </a:r>
            <a:r>
              <a:rPr lang="en-US" altLang="ko-Kore-KR" b="0" i="0" dirty="0" err="1">
                <a:solidFill>
                  <a:srgbClr val="333333"/>
                </a:solidFill>
                <a:effectLst/>
                <a:latin typeface="Noto Sans KR"/>
              </a:rPr>
              <a:t>LeakyReLU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사용</a:t>
            </a:r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그리고 추가적으로 모델 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튜닝에 대한 팁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아래와 같이 논문에 소개하고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모델은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128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사이즈의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mini-batch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SGD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로 학습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모든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weights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는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zero-centered Normal distribution with standard deviation 0.02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로 초기화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ore-KR" b="0" i="0" dirty="0" err="1">
                <a:solidFill>
                  <a:srgbClr val="333333"/>
                </a:solidFill>
                <a:effectLst/>
                <a:latin typeface="Noto Sans KR"/>
              </a:rPr>
              <a:t>LeakyReLU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leak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0.2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로 설정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Optimizer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는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Adam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사용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Learning rate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0.001,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너무 높다면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0.0002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사용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Momentum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사용 시 </a:t>
            </a:r>
            <a:r>
              <a:rPr lang="el-GR" altLang="ko-Kore-KR" b="0" i="0" dirty="0">
                <a:solidFill>
                  <a:srgbClr val="333333"/>
                </a:solidFill>
                <a:effectLst/>
                <a:latin typeface="Noto Sans KR"/>
              </a:rPr>
              <a:t>β1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0.9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일 때 학습이 불안정하고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0.5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일 때 학습이 안정적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 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kumimoji="1" lang="en-US" altLang="ko-Kore-KR" dirty="0"/>
              <a:t>https://</a:t>
            </a:r>
            <a:r>
              <a:rPr kumimoji="1" lang="en-US" altLang="ko-Kore-KR" dirty="0" err="1"/>
              <a:t>velog.io</a:t>
            </a:r>
            <a:r>
              <a:rPr kumimoji="1" lang="en-US" altLang="ko-Kore-KR" dirty="0"/>
              <a:t>/@a01152a/%EB%85%BC%EB%AC%B8-%EC%9D%BD%EA%B8%B0-%EB%B0%8F-%EA%B5%AC%ED%98%84-DCGAN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572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GAN</a:t>
            </a:r>
            <a:r>
              <a:rPr kumimoji="1" lang="ko-Kore-KR" altLang="en-US" dirty="0"/>
              <a:t>의 이러한 한계점을 극복하기 위해 </a:t>
            </a:r>
            <a:r>
              <a:rPr kumimoji="1" lang="en-US" altLang="ko-Kore-KR" dirty="0"/>
              <a:t>2</a:t>
            </a:r>
            <a:r>
              <a:rPr kumimoji="1" lang="en-US" altLang="ko-KR" dirty="0"/>
              <a:t>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DCGAN</a:t>
            </a:r>
            <a:r>
              <a:rPr kumimoji="1" lang="ko-KR" altLang="en-US" dirty="0"/>
              <a:t>이 발표되었다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간단히 말하면 기존의 </a:t>
            </a:r>
            <a:r>
              <a:rPr kumimoji="1" lang="en-US" altLang="ko-Kore-KR" dirty="0"/>
              <a:t>FCN</a:t>
            </a:r>
            <a:r>
              <a:rPr kumimoji="1" lang="ko-Kore-KR" altLang="en-US" dirty="0"/>
              <a:t>을 </a:t>
            </a:r>
            <a:r>
              <a:rPr kumimoji="1" lang="en-US" altLang="ko-Kore-KR" dirty="0"/>
              <a:t>Convolutional Network</a:t>
            </a:r>
            <a:r>
              <a:rPr kumimoji="1" lang="ko-Kore-KR" altLang="en-US" dirty="0"/>
              <a:t>로 바꾼것 </a:t>
            </a:r>
            <a:r>
              <a:rPr kumimoji="1" lang="en-US" altLang="ko-Kore-KR" dirty="0"/>
              <a:t>‘</a:t>
            </a:r>
          </a:p>
          <a:p>
            <a:endParaRPr kumimoji="1" lang="en-US" altLang="ko-Kore-KR" dirty="0"/>
          </a:p>
          <a:p>
            <a:pPr algn="l"/>
            <a:r>
              <a:rPr lang="en-US" altLang="ko-Kore-KR" b="0" i="0" dirty="0">
                <a:solidFill>
                  <a:srgbClr val="555555"/>
                </a:solidFill>
                <a:effectLst/>
                <a:latin typeface="Noto Sans KR"/>
              </a:rPr>
              <a:t>DCGAN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 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구조의 특징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정리하면 다음과 같습니다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모든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max pooling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을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convolutional stride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로 변환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(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all convolutional net)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ore-KR" b="0" i="0" dirty="0" err="1">
                <a:solidFill>
                  <a:srgbClr val="333333"/>
                </a:solidFill>
                <a:effectLst/>
                <a:latin typeface="Noto Sans KR"/>
              </a:rPr>
              <a:t>Batchnorm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사용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(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Generator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output layer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와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Discriminator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input layer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제외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)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Fully connected layer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제거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Generator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output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을 제외한 모든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layer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에 </a:t>
            </a:r>
            <a:r>
              <a:rPr lang="en-US" altLang="ko-Kore-KR" b="0" i="0" dirty="0" err="1">
                <a:solidFill>
                  <a:srgbClr val="333333"/>
                </a:solidFill>
                <a:effectLst/>
                <a:latin typeface="Noto Sans KR"/>
              </a:rPr>
              <a:t>ReLU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사용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(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output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에는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Tanh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사용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)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Discriminator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모든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layer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에 </a:t>
            </a:r>
            <a:r>
              <a:rPr lang="en-US" altLang="ko-Kore-KR" b="0" i="0" dirty="0" err="1">
                <a:solidFill>
                  <a:srgbClr val="333333"/>
                </a:solidFill>
                <a:effectLst/>
                <a:latin typeface="Noto Sans KR"/>
              </a:rPr>
              <a:t>LeakyReLU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사용</a:t>
            </a:r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그리고 추가적으로 모델 </a:t>
            </a:r>
            <a:r>
              <a:rPr lang="ko-KR" altLang="en-US" b="1" i="0" dirty="0">
                <a:solidFill>
                  <a:srgbClr val="006DD7"/>
                </a:solidFill>
                <a:effectLst/>
                <a:latin typeface="Noto Sans KR"/>
              </a:rPr>
              <a:t>튜닝에 대한 팁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아래와 같이 논문에 소개하고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모델은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128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사이즈의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mini-batch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SGD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로 학습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모든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weights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는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zero-centered Normal distribution with standard deviation 0.02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로 초기화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ore-KR" b="0" i="0" dirty="0" err="1">
                <a:solidFill>
                  <a:srgbClr val="333333"/>
                </a:solidFill>
                <a:effectLst/>
                <a:latin typeface="Noto Sans KR"/>
              </a:rPr>
              <a:t>LeakyReLU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leak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0.2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로 설정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Optimizer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는 </a:t>
            </a: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Adam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사용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Learning rate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0.001,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너무 높다면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0.0002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사용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ore-KR" b="0" i="0" dirty="0">
                <a:solidFill>
                  <a:srgbClr val="333333"/>
                </a:solidFill>
                <a:effectLst/>
                <a:latin typeface="Noto Sans KR"/>
              </a:rPr>
              <a:t>Momentum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사용 시 </a:t>
            </a:r>
            <a:r>
              <a:rPr lang="el-GR" altLang="ko-Kore-KR" b="0" i="0" dirty="0">
                <a:solidFill>
                  <a:srgbClr val="333333"/>
                </a:solidFill>
                <a:effectLst/>
                <a:latin typeface="Noto Sans KR"/>
              </a:rPr>
              <a:t>β1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0.9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일 때 학습이 불안정하고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0.5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일 때 학습이 안정적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 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kumimoji="1" lang="en-US" altLang="ko-Kore-KR" dirty="0"/>
              <a:t>https://</a:t>
            </a:r>
            <a:r>
              <a:rPr kumimoji="1" lang="en-US" altLang="ko-Kore-KR" dirty="0" err="1"/>
              <a:t>velog.io</a:t>
            </a:r>
            <a:r>
              <a:rPr kumimoji="1" lang="en-US" altLang="ko-Kore-KR" dirty="0"/>
              <a:t>/@a01152a/%EB%85%BC%EB%AC%B8-%EC%9D%BD%EA%B8%B0-%EB%B0%8F-%EA%B5%AC%ED%98%84-DCGAN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DBD4C-DA6C-47F8-94C4-3B2E2BA9DB2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722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9D638-81BC-44FB-9104-CA829FB78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7510A1-A4B4-40F9-B510-B78ECDA38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E4EF33-4F1C-4105-93B0-6C2D5FF5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33F7-4E1C-4225-AE77-DF153C19E3A3}" type="datetimeFigureOut">
              <a:rPr lang="ko-KR" altLang="en-US" smtClean="0"/>
              <a:t>2022. 11. 16.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109D1B-4321-4307-9F70-6414B22C5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18BBFB-7E24-4C94-B99E-7E731C93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B540-9550-42A3-B464-EA4B82E710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68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33CAF-3083-4363-BE7F-3EFCA3929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0F59CB-CAAF-4A71-98A7-BD8C347E7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0B62FA-D07A-4607-BC47-A61B4079B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33F7-4E1C-4225-AE77-DF153C19E3A3}" type="datetimeFigureOut">
              <a:rPr lang="ko-KR" altLang="en-US" smtClean="0"/>
              <a:t>2022. 11. 16.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D6B3CA-3DDD-446B-95DA-B874A14E2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764955-5226-4B59-ADFB-C07F247E5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B540-9550-42A3-B464-EA4B82E710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212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130E1C-6E05-4557-ACBB-3E355BD5F3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06ADA7-6BDC-4E42-86BB-E27C10902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897EC1-1F89-49F4-871A-46E3F424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33F7-4E1C-4225-AE77-DF153C19E3A3}" type="datetimeFigureOut">
              <a:rPr lang="ko-KR" altLang="en-US" smtClean="0"/>
              <a:t>2022. 11. 16.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60AD5B-A5B8-46E9-B286-D03545363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71B630-97CB-429A-8833-00C85AB6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B540-9550-42A3-B464-EA4B82E710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473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7AACC-CED3-4AA7-A7CB-67EF67260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0325"/>
            <a:ext cx="10515600" cy="1325563"/>
          </a:xfrm>
        </p:spPr>
        <p:txBody>
          <a:bodyPr>
            <a:normAutofit/>
          </a:bodyPr>
          <a:lstStyle>
            <a:lvl1pPr>
              <a:defRPr sz="3200" b="1" i="0">
                <a:latin typeface="Apple SD Gothic Neo" panose="02000300000000000000" pitchFamily="2" charset="-127"/>
                <a:ea typeface="Apple SD Gothic Neo" panose="02000300000000000000" pitchFamily="2" charset="-127"/>
                <a:cs typeface="Arial" panose="020B060402020202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3AFD55-8D90-4311-AE5C-DF2B87A04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Apple SD Gothic Neo Medium" panose="02000300000000000000" pitchFamily="2" charset="-127"/>
                <a:ea typeface="Apple SD Gothic Neo Medium" panose="02000300000000000000" pitchFamily="2" charset="-127"/>
              </a:defRPr>
            </a:lvl1pPr>
            <a:lvl2pPr>
              <a:defRPr b="0" i="0">
                <a:latin typeface="Apple SD Gothic Neo Medium" panose="02000300000000000000" pitchFamily="2" charset="-127"/>
                <a:ea typeface="Apple SD Gothic Neo Medium" panose="02000300000000000000" pitchFamily="2" charset="-127"/>
              </a:defRPr>
            </a:lvl2pPr>
            <a:lvl3pPr>
              <a:defRPr b="0" i="0">
                <a:latin typeface="Apple SD Gothic Neo Medium" panose="02000300000000000000" pitchFamily="2" charset="-127"/>
                <a:ea typeface="Apple SD Gothic Neo Medium" panose="02000300000000000000" pitchFamily="2" charset="-127"/>
              </a:defRPr>
            </a:lvl3pPr>
            <a:lvl4pPr>
              <a:defRPr b="0" i="0">
                <a:latin typeface="Apple SD Gothic Neo Medium" panose="02000300000000000000" pitchFamily="2" charset="-127"/>
                <a:ea typeface="Apple SD Gothic Neo Medium" panose="02000300000000000000" pitchFamily="2" charset="-127"/>
              </a:defRPr>
            </a:lvl4pPr>
            <a:lvl5pPr>
              <a:defRPr b="0" i="0">
                <a:latin typeface="Apple SD Gothic Neo Medium" panose="02000300000000000000" pitchFamily="2" charset="-127"/>
                <a:ea typeface="Apple SD Gothic Neo Medium" panose="020003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CD15E6-36F3-46B6-AD6C-386D72D4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33F7-4E1C-4225-AE77-DF153C19E3A3}" type="datetimeFigureOut">
              <a:rPr lang="ko-KR" altLang="en-US" smtClean="0"/>
              <a:t>2022. 11. 16.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A1428F-21EF-45AC-AAEE-DDF4BAB6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4B6A82-C27C-4328-B096-EA4315EC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B540-9550-42A3-B464-EA4B82E7101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4AC7A1-5C97-4CB5-A8A1-AF06F41D0BD2}"/>
              </a:ext>
            </a:extLst>
          </p:cNvPr>
          <p:cNvCxnSpPr/>
          <p:nvPr userDrawn="1"/>
        </p:nvCxnSpPr>
        <p:spPr>
          <a:xfrm>
            <a:off x="838200" y="965200"/>
            <a:ext cx="10515600" cy="0"/>
          </a:xfrm>
          <a:prstGeom prst="line">
            <a:avLst/>
          </a:prstGeom>
          <a:ln w="57150">
            <a:solidFill>
              <a:srgbClr val="E8342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312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CF297-3227-40ED-9F65-78D37F367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>
                <a:latin typeface="APPLE SD GOTHICNEO EXTRABOLD" panose="02000300000000000000" pitchFamily="2" charset="-127"/>
                <a:ea typeface="APPLE SD GOTHICNEO EXTRABOLD" panose="020003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D52980-6687-4693-B8AD-72B174787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7F0E6D-394C-4899-8B4F-5B1BC513A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33F7-4E1C-4225-AE77-DF153C19E3A3}" type="datetimeFigureOut">
              <a:rPr lang="ko-KR" altLang="en-US" smtClean="0"/>
              <a:t>2022. 11. 16.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9E52B7-66E8-48E5-BC45-70EEC659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40242A-2EAA-4918-AF68-06AE7B469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B540-9550-42A3-B464-EA4B82E710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945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4B29F-1EEC-478C-960A-B263B07E7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3DCDB-B198-426A-8D66-2253146D47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82F6B1-F8E7-4136-8A61-2B313663B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7BE71A-7BB8-4BA8-AAC2-FFC53CC47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33F7-4E1C-4225-AE77-DF153C19E3A3}" type="datetimeFigureOut">
              <a:rPr lang="ko-KR" altLang="en-US" smtClean="0"/>
              <a:t>2022. 11. 16.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7E8B06-36AD-4BB8-94C2-CD06F90BD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E49640-FDCD-4BA2-8427-1CAC8A588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B540-9550-42A3-B464-EA4B82E710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91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5071C-7713-4D98-B158-59947085B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29BE5E-88F0-4411-A9F9-C540DBA4F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AAB84A-1AC8-4C80-A4F8-9986B57D7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084D97-29E4-4EE5-9B1C-C305AD842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A09DF7C-2870-4971-AB27-8AEF294E9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DA0AFE-D4C0-4448-B4E1-5B93FE0AB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33F7-4E1C-4225-AE77-DF153C19E3A3}" type="datetimeFigureOut">
              <a:rPr lang="ko-KR" altLang="en-US" smtClean="0"/>
              <a:t>2022. 11. 16.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11D935A-7E05-4DFF-8DAA-22E06250F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5D4BBC-3585-40F5-BEA0-8DE4004C9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B540-9550-42A3-B464-EA4B82E710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7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687F2-EC55-4457-B678-2B322463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FC3C5E-6166-4F52-9D36-9C65C5FD3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33F7-4E1C-4225-AE77-DF153C19E3A3}" type="datetimeFigureOut">
              <a:rPr lang="ko-KR" altLang="en-US" smtClean="0"/>
              <a:t>2022. 11. 16.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CF69B2-4120-4F6D-A2C6-A159EF3B9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C5CBAC-3287-4924-B2D8-2B219AB30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B540-9550-42A3-B464-EA4B82E710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669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D139E3-F0AD-47BA-8331-E45FC7E9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33F7-4E1C-4225-AE77-DF153C19E3A3}" type="datetimeFigureOut">
              <a:rPr lang="ko-KR" altLang="en-US" smtClean="0"/>
              <a:t>2022. 11. 16.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45E18D-A4D7-43C1-AB73-165A8AB4B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019610-FB07-4C2A-93EF-C95BAB329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B540-9550-42A3-B464-EA4B82E710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591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B6A0A-D0CD-4EA5-A81A-AD8E1F46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1FB64F-EE46-43AE-B9F2-FD64A6690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06DB58-5DD7-403D-A9D3-2DED2FE88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A24B41-BBDE-43E8-9EB8-C741ADB03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33F7-4E1C-4225-AE77-DF153C19E3A3}" type="datetimeFigureOut">
              <a:rPr lang="ko-KR" altLang="en-US" smtClean="0"/>
              <a:t>2022. 11. 16.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6D7C7B-7624-4B25-85D1-113318A0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D2738A-DAFE-414A-8685-4256BED1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B540-9550-42A3-B464-EA4B82E710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016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E0078-6C98-4AC6-98D0-3411ED99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36382F-17F7-4AD2-9C93-877D4362C9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7DE640-3C02-49BA-B58C-6AF3AC856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70FEBA-FBCE-46F4-A28D-3E237D385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33F7-4E1C-4225-AE77-DF153C19E3A3}" type="datetimeFigureOut">
              <a:rPr lang="ko-KR" altLang="en-US" smtClean="0"/>
              <a:t>2022. 11. 16.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BA27B2-854A-4A2D-BC1E-FD298190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AE47D2-EED9-45D0-8899-68E4FF9F6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B540-9550-42A3-B464-EA4B82E710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78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6D69CB-8265-4385-9B77-605DE518D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439670-6E4E-4257-AB4D-8DC5ECCE5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648CDE-8E44-4FF1-9A43-D5D2EC18A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033F7-4E1C-4225-AE77-DF153C19E3A3}" type="datetimeFigureOut">
              <a:rPr lang="ko-KR" altLang="en-US" smtClean="0"/>
              <a:t>2022. 11. 16.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3555B-7D18-4348-A1CE-C890B0344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14D5CC-A2EA-4B00-9399-D56890259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7B540-9550-42A3-B464-EA4B82E7101D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0CF961-9F9A-4B5D-A7DE-1A3528D28E6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585" y="6138180"/>
            <a:ext cx="3080879" cy="5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9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234EDE-D11A-4770-AD10-F2EFC04A3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3" y="1686119"/>
            <a:ext cx="11040533" cy="2343845"/>
          </a:xfrm>
          <a:prstGeom prst="rect">
            <a:avLst/>
          </a:prstGeom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id="{51AE6DA0-CC03-40BC-943A-75F5BAC8E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2960"/>
            <a:ext cx="9144000" cy="16557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Wonjun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Lee, UST – ETRI</a:t>
            </a:r>
          </a:p>
          <a:p>
            <a:pPr>
              <a:lnSpc>
                <a:spcPct val="100000"/>
              </a:lnSpc>
            </a:pP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2022 11.21</a:t>
            </a:r>
            <a:endParaRPr lang="ko-KR" altLang="en-US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026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CB900-8251-A60F-B6B6-E3AB8B50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b="1" i="0" dirty="0">
                <a:solidFill>
                  <a:srgbClr val="212529"/>
                </a:solidFill>
                <a:effectLst/>
                <a:latin typeface="-apple-system"/>
              </a:rPr>
              <a:t>Deep Convolutional Generative Adversarial Nets</a:t>
            </a:r>
            <a:endParaRPr kumimoji="1" lang="ko-Kore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CB88A57-2BF0-23A0-0CE0-88B15A3CB3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777" y="2484514"/>
            <a:ext cx="9000478" cy="365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55D814-EDA7-7379-64ED-938E49B5FD85}"/>
              </a:ext>
            </a:extLst>
          </p:cNvPr>
          <p:cNvSpPr txBox="1"/>
          <p:nvPr/>
        </p:nvSpPr>
        <p:spPr>
          <a:xfrm>
            <a:off x="247650" y="1419307"/>
            <a:ext cx="11696699" cy="1731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85900" lvl="2" indent="-571500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spc="-150" dirty="0">
                <a:solidFill>
                  <a:schemeClr val="tx1"/>
                </a:solidFill>
                <a:latin typeface="Helvetica" pitchFamily="2" charset="0"/>
                <a:ea typeface="Apple SD Gothic Neo" panose="02000300000000000000" pitchFamily="2" charset="-127"/>
              </a:rPr>
              <a:t>GAN has Unable to create high-resolution images &amp; instability </a:t>
            </a:r>
          </a:p>
          <a:p>
            <a:pPr marL="1485900" lvl="2" indent="-571500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800" spc="-150" dirty="0">
                <a:solidFill>
                  <a:schemeClr val="tx1"/>
                </a:solidFill>
                <a:latin typeface="Helvetica" pitchFamily="2" charset="0"/>
                <a:ea typeface="Apple SD Gothic Neo" panose="02000300000000000000" pitchFamily="2" charset="-127"/>
              </a:rPr>
              <a:t>DCGANS are a class of GAN that utilize convolutional neural networks (CNN) architecture to solve GAN’s limit</a:t>
            </a:r>
            <a:endParaRPr lang="en-US" altLang="ko-Kore-KR" sz="2800" spc="-150" dirty="0">
              <a:solidFill>
                <a:srgbClr val="444444"/>
              </a:solidFill>
              <a:latin typeface="Helvetica" pitchFamily="2" charset="0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979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CB900-8251-A60F-B6B6-E3AB8B50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b="1" i="0" dirty="0">
                <a:solidFill>
                  <a:srgbClr val="212529"/>
                </a:solidFill>
                <a:effectLst/>
                <a:latin typeface="-apple-system"/>
              </a:rPr>
              <a:t>Deep Convolutional Generative Adversarial Nets</a:t>
            </a:r>
            <a:endParaRPr kumimoji="1" lang="ko-Kore-KR" altLang="en-US" dirty="0"/>
          </a:p>
        </p:txBody>
      </p:sp>
      <p:pic>
        <p:nvPicPr>
          <p:cNvPr id="8194" name="Picture 2" descr="architecture-guidelines">
            <a:extLst>
              <a:ext uri="{FF2B5EF4-FFF2-40B4-BE49-F238E27FC236}">
                <a16:creationId xmlns:a16="http://schemas.microsoft.com/office/drawing/2014/main" id="{965930CB-28D0-CF98-84EC-EE67926AC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" y="1961431"/>
            <a:ext cx="11082528" cy="293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652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58418-9C2A-7B44-9D36-8C5E7BAC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Progressive growing GAN (PGGAN) 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957C69E-452A-A11D-40AC-77220E9A3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" t="33210" r="29684" b="27042"/>
          <a:stretch/>
        </p:blipFill>
        <p:spPr>
          <a:xfrm>
            <a:off x="654677" y="1795416"/>
            <a:ext cx="10882646" cy="3962401"/>
          </a:xfrm>
        </p:spPr>
      </p:pic>
    </p:spTree>
    <p:extLst>
      <p:ext uri="{BB962C8B-B14F-4D97-AF65-F5344CB8AC3E}">
        <p14:creationId xmlns:p14="http://schemas.microsoft.com/office/powerpoint/2010/main" val="480389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197FE-7767-5E69-611C-1B268261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Progressive growing GAN (PGGAN) </a:t>
            </a:r>
            <a:endParaRPr kumimoji="1" lang="ko-Kore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61AFE6-900D-C00E-E73F-2FDD1C27C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392" y="1825626"/>
            <a:ext cx="7662320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519E8B1-9159-85AD-5BB8-59A2BB230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256" y="1825626"/>
            <a:ext cx="10515600" cy="4351338"/>
          </a:xfrm>
        </p:spPr>
        <p:txBody>
          <a:bodyPr/>
          <a:lstStyle/>
          <a:p>
            <a:r>
              <a:rPr lang="en-US" altLang="ko-Kore-KR" dirty="0"/>
              <a:t>Main idea</a:t>
            </a:r>
          </a:p>
          <a:p>
            <a:pPr lvl="1"/>
            <a:r>
              <a:rPr lang="en-US" altLang="ko-Kore-KR" dirty="0"/>
              <a:t>Progressively add layers</a:t>
            </a:r>
          </a:p>
          <a:p>
            <a:pPr lvl="1"/>
            <a:r>
              <a:rPr lang="en-US" altLang="ko-Kore-KR" dirty="0"/>
              <a:t>Make high-resolution images</a:t>
            </a:r>
          </a:p>
          <a:p>
            <a:r>
              <a:rPr lang="en-US" altLang="ko-Kore-KR" dirty="0"/>
              <a:t>limitation</a:t>
            </a:r>
          </a:p>
          <a:p>
            <a:pPr lvl="1"/>
            <a:r>
              <a:rPr lang="en-US" altLang="ko-Kore-KR" dirty="0"/>
              <a:t>Difficulty controlling features</a:t>
            </a:r>
          </a:p>
          <a:p>
            <a:pPr lvl="1"/>
            <a:endParaRPr lang="en-US" altLang="ko-Kore-KR" dirty="0"/>
          </a:p>
          <a:p>
            <a:pPr lvl="1"/>
            <a:endParaRPr lang="en-US" altLang="ko-Kore-KR" dirty="0"/>
          </a:p>
          <a:p>
            <a:pPr lvl="1"/>
            <a:endParaRPr lang="en-US" altLang="ko-Kore-KR" dirty="0"/>
          </a:p>
          <a:p>
            <a:pPr lvl="1"/>
            <a:r>
              <a:rPr lang="en-US" altLang="ko-Kore-KR" dirty="0"/>
              <a:t>Improvements in </a:t>
            </a:r>
            <a:r>
              <a:rPr lang="en-US" altLang="ko-Kore-KR" dirty="0" err="1"/>
              <a:t>StyleGAN</a:t>
            </a:r>
            <a:r>
              <a:rPr lang="en-US" altLang="ko-Kore-KR" dirty="0"/>
              <a:t> papers</a:t>
            </a: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9B040D10-7DB7-6672-7176-64FDB7CD686A}"/>
              </a:ext>
            </a:extLst>
          </p:cNvPr>
          <p:cNvSpPr/>
          <p:nvPr/>
        </p:nvSpPr>
        <p:spPr>
          <a:xfrm>
            <a:off x="2542032" y="4001295"/>
            <a:ext cx="877824" cy="1027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6426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A6F2-7413-4A11-B67D-8F670355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Related Work </a:t>
            </a:r>
            <a:r>
              <a:rPr lang="en-US" altLang="ko-KR" sz="28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– Single Image Deep Models</a:t>
            </a:r>
            <a:endParaRPr lang="ko-KR" altLang="en-US" b="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A3DCE-7646-499A-8FFE-D9CAF8D43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7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Single Image Deep Models primarily have specific goals</a:t>
            </a:r>
          </a:p>
          <a:p>
            <a:pPr marL="0" indent="0">
              <a:buNone/>
            </a:pP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Super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resolution, texture expansion etc.</a:t>
            </a:r>
          </a:p>
          <a:p>
            <a:pPr lvl="1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There are studies using GAN, but mainly conditional image generates Unconditional generate process mainly focuses on textures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2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Failed to capture information about Shape or configuration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Picture 2" descr="https://hoya012.github.io/assets/img/iccv_review/8.PNG">
            <a:extLst>
              <a:ext uri="{FF2B5EF4-FFF2-40B4-BE49-F238E27FC236}">
                <a16:creationId xmlns:a16="http://schemas.microsoft.com/office/drawing/2014/main" id="{8A17358E-48B8-A94C-9F55-441D6C1D7E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162010" y="4162926"/>
            <a:ext cx="5095895" cy="185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hoya012.github.io/assets/img/iccv_review/8.PNG">
            <a:extLst>
              <a:ext uri="{FF2B5EF4-FFF2-40B4-BE49-F238E27FC236}">
                <a16:creationId xmlns:a16="http://schemas.microsoft.com/office/drawing/2014/main" id="{714E06E3-F368-704E-9BC2-7004BA831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934095" y="4264842"/>
            <a:ext cx="5095895" cy="185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246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A6F2-7413-4A11-B67D-8F670355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Related Work </a:t>
            </a:r>
            <a:r>
              <a:rPr lang="en-US" altLang="ko-KR" sz="2800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– Generative Models for Image Manipulation</a:t>
            </a:r>
            <a:endParaRPr lang="ko-KR" altLang="en-US" b="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A3DCE-7646-499A-8FFE-D9CAF8D43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5968"/>
            <a:ext cx="10928684" cy="4351338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Image Manipulation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Image editing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Sketch to image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Image-to-image translation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etc. </a:t>
            </a:r>
          </a:p>
          <a:p>
            <a:pPr marL="457200" lvl="1" indent="0">
              <a:buNone/>
            </a:pP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One 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model is required for each Manipulation</a:t>
            </a:r>
          </a:p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But </a:t>
            </a:r>
            <a:r>
              <a:rPr lang="en-US" altLang="ko-KR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SinGAN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is a single model that allows manipulate various images</a:t>
            </a:r>
          </a:p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7342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A6F2-7413-4A11-B67D-8F670355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Patch-GANs (Markovian Discriminator)</a:t>
            </a:r>
            <a:endParaRPr lang="ko-KR" altLang="en-US" b="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A3DCE-7646-499A-8FFE-D9CAF8D43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38"/>
            <a:ext cx="11036968" cy="435133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Pix2Pix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Image-to-Image Translation with Conditional Adversarial Networks </a:t>
            </a:r>
          </a:p>
          <a:p>
            <a:pPr marL="457200" lvl="1" indent="0">
              <a:buNone/>
            </a:pP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•Compare with GAN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ore-KR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Basic GAN : </a:t>
            </a:r>
            <a:r>
              <a:rPr lang="en-US" altLang="ko-KR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Proceed with a real (1) fake (0) judgment for the entire image</a:t>
            </a:r>
            <a:endParaRPr lang="ko-KR" altLang="en-US" sz="1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ore-KR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Patch GAN : D</a:t>
            </a:r>
            <a:r>
              <a:rPr lang="en-US" altLang="ko-KR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ivide the image into patches of a specific size and determine the true (1) fake (0) for each</a:t>
            </a:r>
            <a:r>
              <a:rPr lang="ko-KR" altLang="en-US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</a:t>
            </a:r>
            <a:endParaRPr lang="en-US" altLang="ko-KR" sz="1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Identify the characteristics of each patch and provide partial penalties to stabilize generator learning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1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Structure used by most discriminators in recent papers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C828D2-026E-0140-8EEC-2FAE6189E7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63"/>
          <a:stretch/>
        </p:blipFill>
        <p:spPr>
          <a:xfrm>
            <a:off x="1244600" y="4695072"/>
            <a:ext cx="9702800" cy="129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69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6D1E3-9DA7-4E4E-B14F-7E8E7EEB1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Method  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DBA5E2-2229-4C3C-B717-91E0F2692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487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hoya012.github.io/assets/img/iccv_review/10.PNG">
            <a:extLst>
              <a:ext uri="{FF2B5EF4-FFF2-40B4-BE49-F238E27FC236}">
                <a16:creationId xmlns:a16="http://schemas.microsoft.com/office/drawing/2014/main" id="{DED48E7B-412D-814E-A140-747B63BA0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509" y="4709161"/>
            <a:ext cx="548852" cy="60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4177D7-4FE9-0E41-822E-865A95D52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196"/>
            <a:ext cx="12192000" cy="556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37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A6F2-7413-4A11-B67D-8F670355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Network Architecture</a:t>
            </a:r>
            <a:endParaRPr lang="ko-KR" altLang="en-US" b="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A3DCE-7646-499A-8FFE-D9CAF8D43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978"/>
            <a:ext cx="1103696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•Objective  : Create a network to create images similar to learning image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•Input: </a:t>
            </a:r>
            <a:r>
              <a:rPr lang="en-US" altLang="ko-Kore-KR" dirty="0"/>
              <a:t>Random Noise</a:t>
            </a:r>
            <a:br>
              <a:rPr lang="en-US" altLang="ko-Kore-KR" dirty="0"/>
            </a:br>
            <a:r>
              <a:rPr lang="en-US" altLang="ko-Kore-KR" dirty="0"/>
              <a:t>•Output </a:t>
            </a:r>
            <a:r>
              <a:rPr lang="en-US" altLang="ko-KR" dirty="0"/>
              <a:t>: Images with similar patch distribution</a:t>
            </a:r>
          </a:p>
          <a:p>
            <a:pPr marL="0" indent="0">
              <a:lnSpc>
                <a:spcPct val="120000"/>
              </a:lnSpc>
              <a:buNone/>
            </a:pPr>
            <a:br>
              <a:rPr lang="ko-KR" altLang="en-US" dirty="0"/>
            </a:br>
            <a:r>
              <a:rPr lang="en-US" altLang="ko-KR" dirty="0"/>
              <a:t>•Generator, Discriminator</a:t>
            </a:r>
            <a:endParaRPr lang="ko-KR" altLang="en-US" dirty="0"/>
          </a:p>
          <a:p>
            <a:pPr lvl="1">
              <a:buFont typeface="Wingdings" pitchFamily="2" charset="2"/>
              <a:buChar char="§"/>
            </a:pPr>
            <a:r>
              <a:rPr lang="en-US" altLang="ko-Kore-KR" dirty="0"/>
              <a:t>N multi scale Generator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dirty="0"/>
              <a:t>N </a:t>
            </a:r>
            <a:r>
              <a:rPr lang="ko-KR" altLang="en-US" dirty="0"/>
              <a:t> </a:t>
            </a:r>
            <a:r>
              <a:rPr lang="en-US" altLang="ko-Kore-KR" dirty="0"/>
              <a:t>multi scale Discriminator </a:t>
            </a:r>
          </a:p>
          <a:p>
            <a:pPr lvl="1">
              <a:buFont typeface="Wingdings" pitchFamily="2" charset="2"/>
              <a:buChar char="§"/>
            </a:pPr>
            <a:endParaRPr lang="en-US" altLang="ko-Kore-KR" dirty="0"/>
          </a:p>
          <a:p>
            <a:pPr marL="0" indent="0">
              <a:buNone/>
            </a:pPr>
            <a:r>
              <a:rPr lang="en-US" altLang="ko-Kore-KR" dirty="0"/>
              <a:t>• Features </a:t>
            </a:r>
            <a:endParaRPr lang="ko-KR" altLang="en-US" dirty="0"/>
          </a:p>
          <a:p>
            <a:pPr lvl="1">
              <a:buFont typeface="Wingdings" pitchFamily="2" charset="2"/>
              <a:buChar char="§"/>
            </a:pPr>
            <a:r>
              <a:rPr lang="en-US" altLang="ko-KR" dirty="0"/>
              <a:t>Using 8 scales 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ore-KR" dirty="0"/>
              <a:t>N=8)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dirty="0"/>
              <a:t>Learn G and D on each scale and move on to the next scale to learn progressively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dirty="0"/>
              <a:t>The smallest scale is 25px and the largest scale is 250px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047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6D1E3-9DA7-4E4E-B14F-7E8E7EEB1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Introduction 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DBA5E2-2229-4C3C-B717-91E0F2692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393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A6F2-7413-4A11-B67D-8F670355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Network Architecture – Generator </a:t>
            </a:r>
            <a:endParaRPr lang="ko-KR" altLang="en-US" b="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A3DCE-7646-499A-8FFE-D9CAF8D43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32" y="1265238"/>
            <a:ext cx="11036968" cy="5180359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sz="3000" dirty="0">
                <a:latin typeface="Helvetica" pitchFamily="2" charset="0"/>
              </a:rPr>
              <a:t>Objective : </a:t>
            </a:r>
            <a:r>
              <a:rPr lang="en-US" altLang="ko-KR" sz="30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Creating an image with patch distribution similar </a:t>
            </a:r>
          </a:p>
          <a:p>
            <a:pPr marL="0" indent="0">
              <a:buNone/>
            </a:pPr>
            <a:r>
              <a:rPr lang="en-US" altLang="ko-KR" sz="30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                        to the learning image</a:t>
            </a:r>
          </a:p>
          <a:p>
            <a:pPr marL="0" indent="0">
              <a:buNone/>
            </a:pPr>
            <a:endParaRPr lang="en-US" altLang="ko-KR" sz="3000" dirty="0"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r>
              <a:rPr lang="en-US" altLang="ko-KR" sz="30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Input </a:t>
            </a:r>
            <a:r>
              <a:rPr lang="en-US" altLang="ko-KR" sz="3000" dirty="0">
                <a:latin typeface="Helvetica" pitchFamily="2" charset="0"/>
              </a:rPr>
              <a:t>: </a:t>
            </a:r>
            <a:endParaRPr lang="ko-KR" altLang="en-US" sz="3000" dirty="0">
              <a:latin typeface="ArialMT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ore-KR" sz="23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The smallest Scale : Random Noise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23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 other </a:t>
            </a:r>
            <a:r>
              <a:rPr lang="en-US" altLang="ko-Kore-KR" sz="23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Scale : Random Noise + </a:t>
            </a:r>
            <a:r>
              <a:rPr lang="en-US" altLang="ko-KR" sz="23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Image of up-sampling of previous</a:t>
            </a:r>
          </a:p>
          <a:p>
            <a:pPr marL="457200" lvl="1" indent="0">
              <a:buNone/>
            </a:pPr>
            <a:r>
              <a:rPr lang="en-US" altLang="ko-KR" sz="23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     scale results</a:t>
            </a:r>
          </a:p>
          <a:p>
            <a:pPr marL="0" indent="0">
              <a:buNone/>
            </a:pPr>
            <a:endParaRPr lang="ko-KR" altLang="en-US" dirty="0"/>
          </a:p>
          <a:p>
            <a:r>
              <a:rPr lang="en-US" altLang="ko-KR" sz="30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Output  :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23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Images with similar patch distribution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23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Based on the structure of the image received as an input, the constructor applies the textures of the learned image and makes it a little clearer</a:t>
            </a:r>
          </a:p>
          <a:p>
            <a:pPr marL="0" indent="0">
              <a:buNone/>
            </a:pPr>
            <a:endParaRPr lang="ko-KR" altLang="en-US" sz="2300" dirty="0"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30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n-US" altLang="ko-KR" sz="30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5 *</a:t>
            </a:r>
            <a:r>
              <a:rPr lang="ko-KR" altLang="en-US" sz="30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n-US" altLang="ko-KR" sz="30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(3</a:t>
            </a:r>
            <a:r>
              <a:rPr lang="en-US" altLang="ko-Kore-KR" sz="30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x3 Conv – Batch norm – </a:t>
            </a:r>
            <a:r>
              <a:rPr lang="en-US" altLang="ko-Kore-KR" sz="3000" dirty="0" err="1">
                <a:latin typeface="AppleSDGothicNeo" panose="02000300000000000000" pitchFamily="2" charset="-127"/>
                <a:ea typeface="AppleSDGothicNeo" panose="02000300000000000000" pitchFamily="2" charset="-127"/>
              </a:rPr>
              <a:t>LReLU</a:t>
            </a:r>
            <a:r>
              <a:rPr lang="en-US" altLang="ko-Kore-KR" sz="30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) w/ Res-block </a:t>
            </a:r>
          </a:p>
          <a:p>
            <a:pPr lvl="1">
              <a:buFont typeface="Wingdings" pitchFamily="2" charset="2"/>
              <a:buChar char="§"/>
            </a:pPr>
            <a:endParaRPr lang="en-US" altLang="ko-Kore-KR" sz="3000" dirty="0"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r>
              <a:rPr lang="en-US" altLang="ko-KR" sz="30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Feature</a:t>
            </a:r>
            <a:endParaRPr lang="ko-KR" altLang="en-US" sz="3000" dirty="0"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23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Smallest </a:t>
            </a:r>
            <a:r>
              <a:rPr lang="en-US" altLang="ko-Kore-KR" sz="23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scale </a:t>
            </a:r>
            <a:r>
              <a:rPr lang="en-US" altLang="ko-KR" sz="23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 32</a:t>
            </a:r>
            <a:r>
              <a:rPr lang="en-US" altLang="ko-Kore-KR" sz="23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kernel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ore-KR" sz="23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Every 4 scale up kernel </a:t>
            </a:r>
            <a:r>
              <a:rPr lang="ko-KR" altLang="en-US" sz="23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수</a:t>
            </a:r>
            <a:r>
              <a:rPr lang="en-US" altLang="ko-KR" sz="23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n-US" altLang="ko-Kore-KR" sz="2300" dirty="0">
                <a:latin typeface="AppleSDGothicNeo" panose="02000300000000000000" pitchFamily="2" charset="-127"/>
                <a:ea typeface="AppleSDGothicNeo" panose="02000300000000000000" pitchFamily="2" charset="-127"/>
              </a:rPr>
              <a:t>x2 </a:t>
            </a:r>
          </a:p>
          <a:p>
            <a:pPr marL="0" indent="0">
              <a:buNone/>
            </a:pP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8562A67-7DC4-1F4D-92AF-415AEB94B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89"/>
          <a:stretch/>
        </p:blipFill>
        <p:spPr bwMode="auto">
          <a:xfrm>
            <a:off x="7612858" y="1126356"/>
            <a:ext cx="4034505" cy="359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hoya012.github.io/assets/img/iccv_review/10.PNG">
            <a:extLst>
              <a:ext uri="{FF2B5EF4-FFF2-40B4-BE49-F238E27FC236}">
                <a16:creationId xmlns:a16="http://schemas.microsoft.com/office/drawing/2014/main" id="{2CBA49CA-E8FE-704C-A1FB-608726CCE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871" y="4752081"/>
            <a:ext cx="4034505" cy="15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947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A6F2-7413-4A11-B67D-8F670355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Network Architecture – Discriminator </a:t>
            </a:r>
            <a:endParaRPr lang="ko-KR" altLang="en-US" b="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A3DCE-7646-499A-8FFE-D9CAF8D43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16" y="1521778"/>
            <a:ext cx="11036968" cy="458692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altLang="ko-KR" sz="3000" spc="-150" dirty="0">
                <a:latin typeface="Helvetica" pitchFamily="2" charset="0"/>
              </a:rPr>
              <a:t>Objective : </a:t>
            </a:r>
            <a:r>
              <a:rPr lang="en-US" altLang="ko-KR" sz="2600" spc="-150" dirty="0">
                <a:latin typeface="Helvetica" pitchFamily="2" charset="0"/>
              </a:rPr>
              <a:t>Distinguish between generated and original images</a:t>
            </a:r>
            <a:endParaRPr lang="ko-KR" altLang="en-US" sz="3000" spc="-150" dirty="0">
              <a:latin typeface="Helvetica" pitchFamily="2" charset="0"/>
            </a:endParaRPr>
          </a:p>
          <a:p>
            <a:pPr fontAlgn="auto">
              <a:lnSpc>
                <a:spcPct val="100000"/>
              </a:lnSpc>
            </a:pPr>
            <a:r>
              <a:rPr lang="en-US" altLang="ko-KR" sz="3000" spc="-150" dirty="0">
                <a:latin typeface="Helvetica" pitchFamily="2" charset="0"/>
              </a:rPr>
              <a:t>Input: </a:t>
            </a:r>
            <a:r>
              <a:rPr lang="en-US" altLang="ko-KR" sz="2600" spc="-150" dirty="0">
                <a:latin typeface="Helvetica" pitchFamily="2" charset="0"/>
              </a:rPr>
              <a:t>Generated Image, Original Image</a:t>
            </a:r>
            <a:endParaRPr lang="ko-KR" altLang="en-US" sz="2600" spc="-150" dirty="0">
              <a:latin typeface="Helvetica" pitchFamily="2" charset="0"/>
            </a:endParaRPr>
          </a:p>
          <a:p>
            <a:pPr fontAlgn="auto">
              <a:lnSpc>
                <a:spcPct val="100000"/>
              </a:lnSpc>
            </a:pPr>
            <a:r>
              <a:rPr lang="en-US" altLang="ko-Kore-KR" sz="3000" spc="-150" dirty="0">
                <a:latin typeface="Helvetica" pitchFamily="2" charset="0"/>
              </a:rPr>
              <a:t>Output : </a:t>
            </a:r>
            <a:r>
              <a:rPr lang="en-US" altLang="ko-Kore-KR" sz="2600" spc="-150" dirty="0">
                <a:latin typeface="Helvetica" pitchFamily="2" charset="0"/>
              </a:rPr>
              <a:t>Patch</a:t>
            </a:r>
            <a:r>
              <a:rPr lang="ko-KR" altLang="en-US" sz="2600" spc="-150" dirty="0">
                <a:latin typeface="Helvetica" pitchFamily="2" charset="0"/>
              </a:rPr>
              <a:t> </a:t>
            </a:r>
            <a:r>
              <a:rPr lang="en-US" altLang="ko-Kore-KR" sz="2600" spc="-150" dirty="0">
                <a:latin typeface="Helvetica" pitchFamily="2" charset="0"/>
              </a:rPr>
              <a:t>True / False </a:t>
            </a:r>
          </a:p>
          <a:p>
            <a:pPr fontAlgn="auto">
              <a:lnSpc>
                <a:spcPct val="100000"/>
              </a:lnSpc>
            </a:pPr>
            <a:endParaRPr lang="en-US" altLang="ko-Kore-KR" sz="3000" spc="-150" dirty="0">
              <a:latin typeface="Helvetica" pitchFamily="2" charset="0"/>
            </a:endParaRPr>
          </a:p>
          <a:p>
            <a:pPr fontAlgn="auto">
              <a:lnSpc>
                <a:spcPct val="100000"/>
              </a:lnSpc>
            </a:pPr>
            <a:r>
              <a:rPr lang="en-US" altLang="ko-KR" sz="3000" spc="-150" dirty="0">
                <a:latin typeface="Helvetica" pitchFamily="2" charset="0"/>
              </a:rPr>
              <a:t>Architecture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2500" spc="-150" dirty="0"/>
              <a:t>5 * (3</a:t>
            </a:r>
            <a:r>
              <a:rPr lang="en-US" altLang="ko-Kore-KR" sz="2500" spc="-150" dirty="0"/>
              <a:t>x3 Conv – Batch norm – </a:t>
            </a:r>
            <a:r>
              <a:rPr lang="en-US" altLang="ko-Kore-KR" sz="2500" spc="-150" dirty="0" err="1"/>
              <a:t>LReLU</a:t>
            </a:r>
            <a:r>
              <a:rPr lang="en-US" altLang="ko-Kore-KR" sz="2500" spc="-150" dirty="0"/>
              <a:t>) w/o Res-Block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ore-KR" sz="2500" spc="-150" dirty="0"/>
              <a:t>Structure without Residual Block in Generator Structure of the Generator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US" altLang="ko-Kore-KR" sz="2800" spc="-150" dirty="0">
              <a:latin typeface="Helvetica" pitchFamily="2" charset="0"/>
            </a:endParaRPr>
          </a:p>
          <a:p>
            <a:pPr lvl="0">
              <a:lnSpc>
                <a:spcPct val="100000"/>
              </a:lnSpc>
            </a:pPr>
            <a:r>
              <a:rPr lang="en-US" altLang="ko-KR" sz="3000" spc="-150" dirty="0">
                <a:solidFill>
                  <a:prstClr val="black"/>
                </a:solidFill>
                <a:latin typeface="Helvetica" pitchFamily="2" charset="0"/>
              </a:rPr>
              <a:t>Feature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ore-KR" sz="2500" spc="-150" dirty="0"/>
              <a:t>The number of kernels is equal to the partner generator on the same scale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ore-KR" sz="2500" spc="-150" dirty="0"/>
              <a:t>11x11 receptive field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ore-KR" sz="2500" spc="-150" dirty="0"/>
              <a:t>The effective patch size (i.e. the effective patch size) is different compared to the overall image size due to the same size of the received field</a:t>
            </a:r>
            <a:endParaRPr lang="en-US" altLang="ko-KR" sz="2500" spc="-150" dirty="0"/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endParaRPr lang="en-US" altLang="ko-Kore-KR" sz="3000" spc="-150" dirty="0">
              <a:latin typeface="Helvetica" pitchFamily="2" charset="0"/>
            </a:endParaRPr>
          </a:p>
          <a:p>
            <a:endParaRPr lang="en-US" altLang="ko-KR" sz="3000" spc="-150" dirty="0"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0C4F495-6565-FF44-AEBF-B3EB841976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1"/>
          <a:stretch/>
        </p:blipFill>
        <p:spPr bwMode="auto">
          <a:xfrm>
            <a:off x="8181319" y="1521778"/>
            <a:ext cx="3172481" cy="33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273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A6F2-7413-4A11-B67D-8F670355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Training - Loss Function </a:t>
            </a:r>
            <a:endParaRPr lang="ko-KR" altLang="en-US" b="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A3DCE-7646-499A-8FFE-D9CAF8D43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16" y="1521778"/>
            <a:ext cx="11036968" cy="4586922"/>
          </a:xfrm>
        </p:spPr>
        <p:txBody>
          <a:bodyPr>
            <a:normAutofit/>
          </a:bodyPr>
          <a:lstStyle/>
          <a:p>
            <a:r>
              <a:rPr lang="en-US" altLang="ko-Kore-KR" dirty="0"/>
              <a:t>Adversarial Loss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2000" dirty="0"/>
              <a:t>The distribution between the created image and the patches in the original image is similar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2000" dirty="0"/>
              <a:t>Markovian Discriminator 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2000" dirty="0"/>
              <a:t>Typical adversarial loss </a:t>
            </a:r>
            <a:r>
              <a:rPr lang="en-US" altLang="ko-KR" sz="2000" dirty="0" err="1"/>
              <a:t>im</a:t>
            </a:r>
            <a:r>
              <a:rPr lang="en-US" altLang="ko-KR" sz="2000" dirty="0"/>
              <a:t> (using WGAN-GP)</a:t>
            </a:r>
            <a:endParaRPr lang="en-US" altLang="ko-Kore-KR" sz="3200" dirty="0"/>
          </a:p>
          <a:p>
            <a:pPr marL="457200" lvl="1" indent="0">
              <a:buNone/>
            </a:pPr>
            <a:endParaRPr lang="en-US" altLang="ko-Kore-KR" sz="3200" dirty="0"/>
          </a:p>
          <a:p>
            <a:r>
              <a:rPr lang="en-US" altLang="ko-Kore-KR" dirty="0"/>
              <a:t> Reconstruction Loss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2000" dirty="0"/>
              <a:t>Learn to copy exactly the same image of the original  from a fixed noise value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2000" dirty="0"/>
              <a:t>At this time, the noise exists only on the smallest scale, and the rest of the scale is not (fixed to 0)</a:t>
            </a:r>
          </a:p>
          <a:p>
            <a:pPr marL="0" indent="0">
              <a:buNone/>
            </a:pPr>
            <a:endParaRPr lang="en-US" altLang="ko-Kore-KR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ore-KR" sz="3200" dirty="0"/>
          </a:p>
          <a:p>
            <a:pPr marL="0" indent="0">
              <a:buNone/>
            </a:pPr>
            <a:endParaRPr lang="en-US" altLang="ko-KR" sz="3000" dirty="0"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F89198-88F8-6A47-ACBF-07BDE3050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49" y="3172922"/>
            <a:ext cx="7947326" cy="898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CA4094-5FAD-3744-80C3-7DC1F6F03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181" y="5214973"/>
            <a:ext cx="7101903" cy="89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01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6D1E3-9DA7-4E4E-B14F-7E8E7EEB1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Result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DBA5E2-2229-4C3C-B717-91E0F2692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183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55143-4954-1F41-B92E-E4320FE5F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Result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E502C6-5E16-D54F-90A1-6C55BB693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783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ore-KR" dirty="0"/>
              <a:t>Network Architecture</a:t>
            </a:r>
          </a:p>
          <a:p>
            <a:pPr lvl="1"/>
            <a:r>
              <a:rPr lang="en-US" altLang="ko-Kore-KR" dirty="0"/>
              <a:t>Effect of scale at test time </a:t>
            </a:r>
          </a:p>
          <a:p>
            <a:pPr lvl="2"/>
            <a:r>
              <a:rPr lang="en-US" altLang="ko-Kore-KR" dirty="0"/>
              <a:t>What is the relationship between N and the result at the time of Inference?</a:t>
            </a:r>
            <a:endParaRPr lang="en-US" altLang="ko-KR" dirty="0"/>
          </a:p>
          <a:p>
            <a:pPr lvl="1"/>
            <a:r>
              <a:rPr lang="en-US" altLang="ko-Kore-KR" dirty="0"/>
              <a:t>Effect of scale at train time </a:t>
            </a:r>
          </a:p>
          <a:p>
            <a:pPr marL="914400" lvl="2" indent="0">
              <a:buNone/>
            </a:pPr>
            <a:r>
              <a:rPr lang="en-US" altLang="ko-Kore-KR" dirty="0"/>
              <a:t>How many N would be the best?</a:t>
            </a:r>
          </a:p>
          <a:p>
            <a:pPr marL="914400" lvl="2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• </a:t>
            </a:r>
            <a:r>
              <a:rPr lang="en-US" altLang="ko-Kore-KR" dirty="0"/>
              <a:t>Experiments </a:t>
            </a:r>
          </a:p>
          <a:p>
            <a:pPr marL="457200" lvl="1" indent="0">
              <a:buNone/>
            </a:pPr>
            <a:r>
              <a:rPr lang="en-US" altLang="ko-Kore-KR" dirty="0"/>
              <a:t>• </a:t>
            </a:r>
            <a:r>
              <a:rPr lang="en-US" altLang="ko-KR" dirty="0"/>
              <a:t>Qualitative evaluation (</a:t>
            </a:r>
            <a:r>
              <a:rPr lang="en-US" altLang="ko-Kore-KR" dirty="0"/>
              <a:t>AMT) </a:t>
            </a:r>
          </a:p>
          <a:p>
            <a:pPr marL="457200" lvl="1" indent="0">
              <a:buNone/>
            </a:pPr>
            <a:r>
              <a:rPr lang="en-US" altLang="ko-Kore-KR" dirty="0"/>
              <a:t>• </a:t>
            </a:r>
            <a:r>
              <a:rPr lang="en-US" altLang="ko-KR" dirty="0"/>
              <a:t>Quantitative evaluation (</a:t>
            </a:r>
            <a:r>
              <a:rPr lang="en-US" altLang="ko-Kore-KR" dirty="0"/>
              <a:t>SIFID) 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44483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12998-AFAA-D644-A196-9367DB072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Result - </a:t>
            </a:r>
            <a:r>
              <a:rPr lang="en-US" altLang="ko-Kore-KR" dirty="0"/>
              <a:t>Effect of scale at test time 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3444D2-B4D9-F5F0-8045-0646C78F9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89"/>
          <a:stretch/>
        </p:blipFill>
        <p:spPr bwMode="auto">
          <a:xfrm>
            <a:off x="6096000" y="1265238"/>
            <a:ext cx="5970148" cy="532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0FF3FBA-215B-2A84-4359-EFFD54186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303" y="1809769"/>
            <a:ext cx="5376163" cy="4232445"/>
          </a:xfrm>
        </p:spPr>
        <p:txBody>
          <a:bodyPr>
            <a:normAutofit lnSpcReduction="10000"/>
          </a:bodyPr>
          <a:lstStyle/>
          <a:p>
            <a:r>
              <a:rPr lang="en-US" altLang="ko-Kore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Check the results by putting them on different scales (coarsest, middle, final) during the Inference process</a:t>
            </a:r>
          </a:p>
          <a:p>
            <a:r>
              <a:rPr lang="en-US" altLang="ko-Kore-KR" sz="20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Downsample</a:t>
            </a:r>
            <a:r>
              <a:rPr lang="en-US" altLang="ko-Kore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the learning image to fit each scale and put it in</a:t>
            </a:r>
          </a:p>
          <a:p>
            <a:endParaRPr lang="en-US" altLang="ko-Kore-KR" sz="24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lang="en-US" altLang="ko-Kore-KR" sz="2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Result</a:t>
            </a:r>
          </a:p>
          <a:p>
            <a:pPr lvl="1"/>
            <a:r>
              <a:rPr lang="en-US" altLang="ko-Kore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put it at the bottom of the coarsest, the variation of the resulting image becomes very large</a:t>
            </a:r>
          </a:p>
          <a:p>
            <a:pPr marL="914400" lvl="2" indent="0">
              <a:buNone/>
            </a:pPr>
            <a:r>
              <a:rPr lang="en-US" altLang="ko-KR" sz="1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-&gt; may not get the results you want</a:t>
            </a:r>
          </a:p>
          <a:p>
            <a:pPr lvl="1"/>
            <a:r>
              <a:rPr lang="en-US" altLang="ko-Kore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put it in the final scale, the structure is maintained, but the texture changes </a:t>
            </a:r>
            <a:endParaRPr kumimoji="1" lang="ko-Kore-KR" altLang="en-US" sz="2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BB6140-049A-5D0A-3C8D-F70D5620B938}"/>
              </a:ext>
            </a:extLst>
          </p:cNvPr>
          <p:cNvSpPr txBox="1"/>
          <p:nvPr/>
        </p:nvSpPr>
        <p:spPr>
          <a:xfrm>
            <a:off x="5956036" y="2156721"/>
            <a:ext cx="16703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FF0000"/>
                </a:solidFill>
              </a:rPr>
              <a:t>Finest</a:t>
            </a:r>
            <a:endParaRPr kumimoji="1" lang="ko-Kore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333F4-90C5-BD65-FA82-2B1F6AF462A8}"/>
              </a:ext>
            </a:extLst>
          </p:cNvPr>
          <p:cNvSpPr txBox="1"/>
          <p:nvPr/>
        </p:nvSpPr>
        <p:spPr>
          <a:xfrm>
            <a:off x="5911430" y="3952281"/>
            <a:ext cx="134581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FF0000"/>
                </a:solidFill>
              </a:rPr>
              <a:t>Middle</a:t>
            </a:r>
            <a:endParaRPr kumimoji="1" lang="ko-Kore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01A5E-C34D-296B-308D-C66DD46DBE33}"/>
              </a:ext>
            </a:extLst>
          </p:cNvPr>
          <p:cNvSpPr txBox="1"/>
          <p:nvPr/>
        </p:nvSpPr>
        <p:spPr>
          <a:xfrm>
            <a:off x="5835842" y="5550831"/>
            <a:ext cx="1870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FF0000"/>
                </a:solidFill>
              </a:rPr>
              <a:t>Coarsest</a:t>
            </a:r>
            <a:endParaRPr kumimoji="1" lang="ko-Kore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623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01E62D-8FBD-4745-BDD9-3C50C2B46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877" y="-33251"/>
            <a:ext cx="7564915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295A6DC-99FB-43C7-9CAA-ADAFF441FC42}"/>
              </a:ext>
            </a:extLst>
          </p:cNvPr>
          <p:cNvSpPr/>
          <p:nvPr/>
        </p:nvSpPr>
        <p:spPr>
          <a:xfrm>
            <a:off x="3050771" y="4360026"/>
            <a:ext cx="1542011" cy="714895"/>
          </a:xfrm>
          <a:prstGeom prst="rect">
            <a:avLst/>
          </a:prstGeom>
          <a:noFill/>
          <a:ln w="57150">
            <a:solidFill>
              <a:srgbClr val="E83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09616F-799B-4B86-BCB1-60D283A16061}"/>
              </a:ext>
            </a:extLst>
          </p:cNvPr>
          <p:cNvSpPr/>
          <p:nvPr/>
        </p:nvSpPr>
        <p:spPr>
          <a:xfrm>
            <a:off x="3050770" y="5763492"/>
            <a:ext cx="1542011" cy="714895"/>
          </a:xfrm>
          <a:prstGeom prst="rect">
            <a:avLst/>
          </a:prstGeom>
          <a:noFill/>
          <a:ln w="57150">
            <a:solidFill>
              <a:srgbClr val="E83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C296F2-E555-42DA-A538-ED31768E2FFD}"/>
              </a:ext>
            </a:extLst>
          </p:cNvPr>
          <p:cNvSpPr/>
          <p:nvPr/>
        </p:nvSpPr>
        <p:spPr>
          <a:xfrm>
            <a:off x="5838304" y="4143895"/>
            <a:ext cx="624841" cy="304802"/>
          </a:xfrm>
          <a:prstGeom prst="rect">
            <a:avLst/>
          </a:prstGeom>
          <a:noFill/>
          <a:ln w="57150">
            <a:solidFill>
              <a:srgbClr val="E83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601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12998-AFAA-D644-A196-9367DB072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Result - </a:t>
            </a:r>
            <a:r>
              <a:rPr lang="en-US" altLang="ko-Kore-KR" dirty="0"/>
              <a:t>Effect of scale at train time </a:t>
            </a:r>
            <a:endParaRPr kumimoji="1" lang="ko-Kore-KR" altLang="en-US" dirty="0"/>
          </a:p>
        </p:txBody>
      </p:sp>
      <p:sp>
        <p:nvSpPr>
          <p:cNvPr id="3" name="내용 개체 틀 7">
            <a:extLst>
              <a:ext uri="{FF2B5EF4-FFF2-40B4-BE49-F238E27FC236}">
                <a16:creationId xmlns:a16="http://schemas.microsoft.com/office/drawing/2014/main" id="{3339441B-F1EE-B794-70E8-1F48C1465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80" y="1845945"/>
            <a:ext cx="4068740" cy="4351338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Number</a:t>
            </a:r>
            <a:r>
              <a:rPr kumimoji="1" lang="en-US" altLang="ko-KR" sz="2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of scales (N) affects patch size</a:t>
            </a:r>
          </a:p>
          <a:p>
            <a:endParaRPr kumimoji="1" lang="en-US" altLang="ko-KR" sz="24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If the number of scales is small, can't see the big part and only learn textures</a:t>
            </a:r>
          </a:p>
          <a:p>
            <a:endParaRPr kumimoji="1" lang="en-US" altLang="ko-KR" sz="24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Scale 8 looks the best.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0B2168-BCE5-66B7-9F57-B5FEF683E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420" y="1531645"/>
            <a:ext cx="729994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04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12998-AFAA-D644-A196-9367DB072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Result - AMT</a:t>
            </a:r>
            <a:endParaRPr kumimoji="1" lang="ko-Kore-KR" altLang="en-US" dirty="0"/>
          </a:p>
        </p:txBody>
      </p:sp>
      <p:sp>
        <p:nvSpPr>
          <p:cNvPr id="3" name="내용 개체 틀 7">
            <a:extLst>
              <a:ext uri="{FF2B5EF4-FFF2-40B4-BE49-F238E27FC236}">
                <a16:creationId xmlns:a16="http://schemas.microsoft.com/office/drawing/2014/main" id="{1EA26ACF-256C-F5B3-CD38-C38E5A31A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r>
              <a:rPr kumimoji="1"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AMT (Amazon Mechanical Turk)</a:t>
            </a:r>
          </a:p>
          <a:p>
            <a:pPr lvl="1"/>
            <a:r>
              <a:rPr kumimoji="1"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Service that connects experimenters and subjects for quantitative evaluation</a:t>
            </a:r>
          </a:p>
          <a:p>
            <a:pPr marL="457200" lvl="1" indent="0">
              <a:buNone/>
            </a:pPr>
            <a:endParaRPr kumimoji="1" lang="en-US" altLang="ko-Kore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Experimental conditions</a:t>
            </a:r>
          </a:p>
          <a:p>
            <a:pPr lvl="1"/>
            <a:r>
              <a:rPr kumimoji="1"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The situation of conducting the Inference at N and N-1</a:t>
            </a:r>
          </a:p>
          <a:p>
            <a:pPr lvl="1"/>
            <a:endParaRPr kumimoji="1" lang="en-US" altLang="ko-Kore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Q1 : Show Real and Fake at the same time and choose Fake (in 1 second)</a:t>
            </a:r>
          </a:p>
          <a:p>
            <a:br>
              <a:rPr kumimoji="1"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r>
              <a:rPr kumimoji="1"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Q2 : </a:t>
            </a:r>
            <a:r>
              <a:rPr kumimoji="1"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Look at an image and choose whether it's real or fake (in one second)</a:t>
            </a:r>
            <a:endParaRPr kumimoji="1"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772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12998-AFAA-D644-A196-9367DB072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Result - AMT</a:t>
            </a:r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42A7B5-1E97-47BF-AA9A-E4277E4CCB2A}"/>
              </a:ext>
            </a:extLst>
          </p:cNvPr>
          <p:cNvSpPr/>
          <p:nvPr/>
        </p:nvSpPr>
        <p:spPr>
          <a:xfrm>
            <a:off x="9809019" y="2572789"/>
            <a:ext cx="1704109" cy="536171"/>
          </a:xfrm>
          <a:prstGeom prst="rect">
            <a:avLst/>
          </a:prstGeom>
          <a:noFill/>
          <a:ln w="57150">
            <a:solidFill>
              <a:srgbClr val="E83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36C6F3-394B-2CE8-3F3A-8347C3DF0D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0"/>
          <a:stretch/>
        </p:blipFill>
        <p:spPr>
          <a:xfrm>
            <a:off x="6384759" y="1416600"/>
            <a:ext cx="5807242" cy="4024800"/>
          </a:xfrm>
          <a:prstGeom prst="rect">
            <a:avLst/>
          </a:prstGeom>
        </p:spPr>
      </p:pic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9A18A834-E2B8-B6C7-8998-36733AEC4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05888"/>
            <a:ext cx="7058660" cy="4351338"/>
          </a:xfrm>
        </p:spPr>
        <p:txBody>
          <a:bodyPr>
            <a:normAutofit/>
          </a:bodyPr>
          <a:lstStyle/>
          <a:p>
            <a:r>
              <a:rPr kumimoji="1" lang="en-US" altLang="ko-KR" sz="2400" spc="-15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Confusion: How many people chose Fake</a:t>
            </a:r>
          </a:p>
          <a:p>
            <a:pPr lvl="1"/>
            <a:r>
              <a:rPr kumimoji="1" lang="en-US" altLang="ko-KR" sz="2000" spc="-15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If it's 50%, the fake results are better</a:t>
            </a:r>
          </a:p>
          <a:p>
            <a:pPr lvl="1"/>
            <a:endParaRPr kumimoji="1" lang="en-US" altLang="ko-KR" sz="2000" spc="-15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400" spc="-15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Results are better at N-1 than at N </a:t>
            </a:r>
          </a:p>
          <a:p>
            <a:endParaRPr kumimoji="1" lang="en-US" altLang="ko-KR" sz="2400" spc="-15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400" spc="-15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N estimates that there are many images of artifacts</a:t>
            </a:r>
          </a:p>
          <a:p>
            <a:pPr lvl="2"/>
            <a:r>
              <a:rPr kumimoji="1" lang="en-US" altLang="ko-KR" sz="1800" spc="-15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It's like a zebra with 5 legs</a:t>
            </a:r>
          </a:p>
          <a:p>
            <a:r>
              <a:rPr kumimoji="1" lang="en-US" altLang="ko-KR" sz="2400" spc="-15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Diversity : How diverse are the images created.</a:t>
            </a:r>
          </a:p>
          <a:p>
            <a:pPr lvl="1"/>
            <a:r>
              <a:rPr kumimoji="1" lang="en-US" altLang="ko-KR" sz="2000" spc="-15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Value is large to affect overall structure as a result of generating N</a:t>
            </a:r>
          </a:p>
        </p:txBody>
      </p:sp>
    </p:spTree>
    <p:extLst>
      <p:ext uri="{BB962C8B-B14F-4D97-AF65-F5344CB8AC3E}">
        <p14:creationId xmlns:p14="http://schemas.microsoft.com/office/powerpoint/2010/main" val="261387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B78A4-BFCF-8FC4-B58F-44C9B1C4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Introduction</a:t>
            </a:r>
            <a:endParaRPr kumimoji="1" lang="ko-Kore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B4E053-B6F5-49CA-765D-63D5A90DB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53" y="3054374"/>
            <a:ext cx="11820094" cy="299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42F1051-6458-AAE9-0AA4-8AB9904AA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372"/>
            <a:ext cx="10515600" cy="4652963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This paper propose the GAN network using only one image </a:t>
            </a:r>
          </a:p>
          <a:p>
            <a:r>
              <a:rPr lang="en-US" altLang="ko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SinGAN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is available in a variety of applications </a:t>
            </a:r>
          </a:p>
          <a:p>
            <a:pPr lvl="1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Image editing, animation, super-resolution, etc. </a:t>
            </a:r>
          </a:p>
        </p:txBody>
      </p:sp>
    </p:spTree>
    <p:extLst>
      <p:ext uri="{BB962C8B-B14F-4D97-AF65-F5344CB8AC3E}">
        <p14:creationId xmlns:p14="http://schemas.microsoft.com/office/powerpoint/2010/main" val="2164639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12998-AFAA-D644-A196-9367DB072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Result – SIFID</a:t>
            </a:r>
            <a:endParaRPr kumimoji="1" lang="ko-Kore-KR" altLang="en-US" dirty="0"/>
          </a:p>
        </p:txBody>
      </p:sp>
      <p:sp>
        <p:nvSpPr>
          <p:cNvPr id="3" name="내용 개체 틀 16">
            <a:extLst>
              <a:ext uri="{FF2B5EF4-FFF2-40B4-BE49-F238E27FC236}">
                <a16:creationId xmlns:a16="http://schemas.microsoft.com/office/drawing/2014/main" id="{6473F0D7-C97E-FD26-D133-8F94CA297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ore-KR" sz="3200" spc="-15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SIFID : Single</a:t>
            </a:r>
            <a:r>
              <a:rPr lang="en-US" altLang="ko-Kore-KR" sz="3200" spc="-15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Image + FID </a:t>
            </a:r>
          </a:p>
          <a:p>
            <a:pPr lvl="1"/>
            <a:r>
              <a:rPr lang="en-US" altLang="ko-Kore-KR" sz="2800" spc="-15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FID : </a:t>
            </a:r>
            <a:r>
              <a:rPr lang="en-US" altLang="ko-Kore-KR" sz="2800" spc="-150" dirty="0">
                <a:solidFill>
                  <a:srgbClr val="202122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Fréchet inception distance (FID) is a </a:t>
            </a:r>
            <a:r>
              <a:rPr lang="en-US" altLang="ko-Kore-KR" sz="2800" u="none" strike="noStrike" spc="-150" dirty="0">
                <a:solidFill>
                  <a:srgbClr val="0645AD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metric</a:t>
            </a:r>
            <a:r>
              <a:rPr lang="en-US" altLang="ko-Kore-KR" sz="2800" spc="-150" dirty="0">
                <a:solidFill>
                  <a:srgbClr val="202122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 used to assess the quality of images created by a generative mode</a:t>
            </a:r>
            <a:r>
              <a:rPr lang="ko-Kore-KR" altLang="en-US" sz="2800" spc="-15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endParaRPr lang="en-US" altLang="ko-Kore-KR" sz="2800" spc="-15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457200" lvl="1" indent="0">
              <a:buNone/>
            </a:pPr>
            <a:r>
              <a:rPr lang="en-US" altLang="ko-Kore-KR" sz="2800" spc="-15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 </a:t>
            </a:r>
            <a:r>
              <a:rPr lang="en-US" altLang="ko-Kore-KR" sz="2800" spc="-15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(the smaller, the better)</a:t>
            </a:r>
          </a:p>
          <a:p>
            <a:pPr lvl="1"/>
            <a:endParaRPr lang="en-US" altLang="ko-Kore-KR" sz="2800" spc="-15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lvl="1"/>
            <a:r>
              <a:rPr lang="en-US" altLang="ko-Kore-KR" sz="2800" spc="-15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SIFID </a:t>
            </a:r>
            <a:r>
              <a:rPr lang="en-US" altLang="ko-KR" sz="2800" spc="-15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 Understanding the relationship between patches in one image </a:t>
            </a:r>
          </a:p>
          <a:p>
            <a:pPr lvl="1"/>
            <a:r>
              <a:rPr lang="en-US" altLang="ko-KR" sz="2800" spc="-15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Metric first presented in this paper</a:t>
            </a:r>
            <a:endParaRPr lang="ko-Kore-KR" altLang="en-US" sz="2800" spc="-15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34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12998-AFAA-D644-A196-9367DB072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Result - SIFID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9181EF-C91C-4AD9-99F2-0DB171B2B41B}"/>
              </a:ext>
            </a:extLst>
          </p:cNvPr>
          <p:cNvSpPr/>
          <p:nvPr/>
        </p:nvSpPr>
        <p:spPr>
          <a:xfrm>
            <a:off x="9459884" y="2322715"/>
            <a:ext cx="1704109" cy="615834"/>
          </a:xfrm>
          <a:prstGeom prst="rect">
            <a:avLst/>
          </a:prstGeom>
          <a:noFill/>
          <a:ln w="57150">
            <a:solidFill>
              <a:srgbClr val="E83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78BC78-0213-7C78-7942-CB10C53BC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320" y="2322715"/>
            <a:ext cx="6092508" cy="3046254"/>
          </a:xfrm>
          <a:prstGeom prst="rect">
            <a:avLst/>
          </a:prstGeom>
        </p:spPr>
      </p:pic>
      <p:sp>
        <p:nvSpPr>
          <p:cNvPr id="7" name="내용 개체 틀 16">
            <a:extLst>
              <a:ext uri="{FF2B5EF4-FFF2-40B4-BE49-F238E27FC236}">
                <a16:creationId xmlns:a16="http://schemas.microsoft.com/office/drawing/2014/main" id="{3BAD9196-669E-E96F-8591-7951C81C0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72" y="2141536"/>
            <a:ext cx="6092508" cy="8404543"/>
          </a:xfrm>
        </p:spPr>
        <p:txBody>
          <a:bodyPr>
            <a:normAutofit/>
          </a:bodyPr>
          <a:lstStyle/>
          <a:p>
            <a:r>
              <a:rPr lang="en-US" altLang="ko-Kore-KR" sz="32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SIFID : The smaller, the better</a:t>
            </a:r>
          </a:p>
          <a:p>
            <a:r>
              <a:rPr lang="en-US" altLang="ko-Kore-KR" sz="32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Correlation </a:t>
            </a:r>
          </a:p>
          <a:p>
            <a:pPr lvl="1"/>
            <a:r>
              <a:rPr lang="en-US" altLang="ko-Kore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Confusion is good if the value is large (Max 50)</a:t>
            </a:r>
          </a:p>
          <a:p>
            <a:pPr lvl="1"/>
            <a:r>
              <a:rPr lang="en-US" altLang="ko-Kore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SIFID is better if the value is low </a:t>
            </a:r>
          </a:p>
          <a:p>
            <a:pPr lvl="1"/>
            <a:r>
              <a:rPr lang="en-US" altLang="ko-Kore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 negative relationship</a:t>
            </a:r>
            <a:endParaRPr lang="en-US" altLang="ko-Kore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101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6D1E3-9DA7-4E4E-B14F-7E8E7EEB1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Application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DBA5E2-2229-4C3C-B717-91E0F2692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791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032B2-F184-42EE-B35F-4059972FF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</a:t>
            </a:r>
            <a:endParaRPr lang="ko-KR" altLang="en-US" dirty="0"/>
          </a:p>
        </p:txBody>
      </p:sp>
      <p:pic>
        <p:nvPicPr>
          <p:cNvPr id="4" name="Picture 2" descr="https://hoya012.github.io/assets/img/iccv_review/7.PNG">
            <a:extLst>
              <a:ext uri="{FF2B5EF4-FFF2-40B4-BE49-F238E27FC236}">
                <a16:creationId xmlns:a16="http://schemas.microsoft.com/office/drawing/2014/main" id="{54118438-543A-49F5-AC78-083DA5D28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95" y="1265238"/>
            <a:ext cx="9930610" cy="490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831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FA579-84D2-3E4D-8A61-A810DBE10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Single Image Animation</a:t>
            </a:r>
            <a:endParaRPr kumimoji="1" lang="ko-Kore-KR" altLang="en-US" dirty="0"/>
          </a:p>
        </p:txBody>
      </p:sp>
      <p:pic>
        <p:nvPicPr>
          <p:cNvPr id="4" name="Picture 2" descr="Improved Techniques for Training Single-Image GANs">
            <a:extLst>
              <a:ext uri="{FF2B5EF4-FFF2-40B4-BE49-F238E27FC236}">
                <a16:creationId xmlns:a16="http://schemas.microsoft.com/office/drawing/2014/main" id="{651F83BA-5416-4A2B-B727-5C35A2F23B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35" y="1498546"/>
            <a:ext cx="6997346" cy="229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proved Techniques for Training Single-Image GANs">
            <a:extLst>
              <a:ext uri="{FF2B5EF4-FFF2-40B4-BE49-F238E27FC236}">
                <a16:creationId xmlns:a16="http://schemas.microsoft.com/office/drawing/2014/main" id="{40426642-DFDB-4959-BAFC-2F55983D8B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35" y="4361417"/>
            <a:ext cx="6997346" cy="229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B7A36F-D5BB-439A-8965-2EA06D0239B9}"/>
              </a:ext>
            </a:extLst>
          </p:cNvPr>
          <p:cNvSpPr txBox="1"/>
          <p:nvPr/>
        </p:nvSpPr>
        <p:spPr>
          <a:xfrm>
            <a:off x="1764435" y="3992085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/>
              <a:t>Wind and Wild bush  </a:t>
            </a:r>
            <a:endParaRPr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B7A8E-9611-4E72-98A9-0F474A859354}"/>
              </a:ext>
            </a:extLst>
          </p:cNvPr>
          <p:cNvSpPr txBox="1"/>
          <p:nvPr/>
        </p:nvSpPr>
        <p:spPr>
          <a:xfrm>
            <a:off x="1678295" y="104316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/>
              <a:t>Lightening  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45293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FA579-84D2-3E4D-8A61-A810DBE10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Single Image Super Resolution </a:t>
            </a:r>
            <a:endParaRPr kumimoji="1" lang="ko-Kore-KR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8EF96D6-DA0B-FD49-9F8B-A2A559CA7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44" y="1265238"/>
            <a:ext cx="9568312" cy="547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809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FA579-84D2-3E4D-8A61-A810DBE10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Paint-to-Image Style Transfer </a:t>
            </a:r>
            <a:endParaRPr kumimoji="1" lang="ko-Kore-KR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7A85E82-DC5A-404D-AFF8-8711BAE0F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5238"/>
            <a:ext cx="12192000" cy="453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063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FA579-84D2-3E4D-8A61-A810DBE10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Harmonization </a:t>
            </a:r>
            <a:endParaRPr kumimoji="1" lang="ko-Kore-KR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9A9DE00-380C-574F-8B73-4FFA10357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171" y="1073989"/>
            <a:ext cx="7123657" cy="513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159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FA579-84D2-3E4D-8A61-A810DBE10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Editing</a:t>
            </a:r>
            <a:endParaRPr kumimoji="1" lang="ko-Kore-KR" altLang="en-US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9E89B331-6A5D-8646-BA9C-B013CD8DF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818" y="1399334"/>
            <a:ext cx="5018058" cy="510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732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6D1E3-9DA7-4E4E-B14F-7E8E7EEB1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DBA5E2-2229-4C3C-B717-91E0F2692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67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032B2-F184-42EE-B35F-4059972FF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pic>
        <p:nvPicPr>
          <p:cNvPr id="4" name="Picture 2" descr="https://hoya012.github.io/assets/img/iccv_review/7.PNG">
            <a:extLst>
              <a:ext uri="{FF2B5EF4-FFF2-40B4-BE49-F238E27FC236}">
                <a16:creationId xmlns:a16="http://schemas.microsoft.com/office/drawing/2014/main" id="{54118438-543A-49F5-AC78-083DA5D28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95" y="1265238"/>
            <a:ext cx="9930610" cy="490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711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7CB97-D511-334E-9C11-2D19B6D9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Conclusion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713268-90F6-9745-9E1E-D9DC8F4E8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4157"/>
            <a:ext cx="11073063" cy="43513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arenR"/>
            </a:pPr>
            <a:r>
              <a:rPr kumimoji="1" lang="en-US" altLang="ko-Kore-KR" sz="2400" dirty="0"/>
              <a:t>Describe </a:t>
            </a:r>
            <a:r>
              <a:rPr kumimoji="1" lang="en-US" altLang="ko-Kore-KR" sz="2400" dirty="0" err="1"/>
              <a:t>SinGAN's</a:t>
            </a:r>
            <a:r>
              <a:rPr kumimoji="1" lang="en-US" altLang="ko-Kore-KR" sz="2400" dirty="0"/>
              <a:t> key idea of learning the distribution of image patch units from one natural image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arenR"/>
            </a:pPr>
            <a:r>
              <a:rPr kumimoji="1" lang="en-US" altLang="ko-Kore-KR" sz="2400" dirty="0"/>
              <a:t>Describe the GAN and the various background knowledge and related research underlying it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arenR"/>
            </a:pPr>
            <a:r>
              <a:rPr kumimoji="1" lang="en-US" altLang="ko-Kore-KR" sz="2400" dirty="0"/>
              <a:t>Detailed understanding of image editing, Harmonization, Super-resolution, and animation techniques using </a:t>
            </a:r>
            <a:r>
              <a:rPr kumimoji="1" lang="en-US" altLang="ko-Kore-KR" sz="2400" dirty="0" err="1"/>
              <a:t>SinGAN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0040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89109-859E-4ACB-9657-907DAA05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Q&amp;A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9DA2A2-AD70-4E19-9DA1-6DFCE99F2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230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FC04E-75C2-A848-F061-F539DBE0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DCGANs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750EFA-9BD6-1B5E-DE05-64FD92250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238"/>
            <a:ext cx="8648973" cy="5025463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3E70C8E-44BE-4ED5-BF6E-2FE2F6139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686" y="1627632"/>
            <a:ext cx="4269946" cy="485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490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EAE5B-865A-AE79-C2F9-DE51197E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403CB3F-AAFE-17EE-6DA2-16CC1DFB4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232" y="1265238"/>
            <a:ext cx="10003536" cy="530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06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616FF-983E-4551-BBBB-F113701C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71B9C1-C550-4A08-A8FA-3AB0A5A48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154" y="1802878"/>
            <a:ext cx="12444397" cy="4652963"/>
          </a:xfrm>
        </p:spPr>
        <p:txBody>
          <a:bodyPr>
            <a:normAutofit/>
          </a:bodyPr>
          <a:lstStyle/>
          <a:p>
            <a:r>
              <a:rPr lang="en-US" altLang="ko-KR" sz="3200" spc="-150" dirty="0"/>
              <a:t>Research on image generation using GAN has been actively conducted</a:t>
            </a:r>
            <a:endParaRPr lang="en-US" altLang="ko-KR" spc="-150" dirty="0"/>
          </a:p>
          <a:p>
            <a:pPr>
              <a:lnSpc>
                <a:spcPct val="120000"/>
              </a:lnSpc>
            </a:pPr>
            <a:r>
              <a:rPr lang="en-US" altLang="ko-KR" sz="3200" spc="-150" dirty="0"/>
              <a:t>But learning still requires </a:t>
            </a:r>
            <a:r>
              <a:rPr lang="en-US" altLang="ko-KR" sz="3200" spc="-150" dirty="0">
                <a:solidFill>
                  <a:srgbClr val="FF0000"/>
                </a:solidFill>
              </a:rPr>
              <a:t>a lot of data</a:t>
            </a:r>
            <a:r>
              <a:rPr lang="en-US" altLang="ko-KR" sz="3200" spc="-150" dirty="0"/>
              <a:t>, Conditional approach</a:t>
            </a:r>
            <a:endParaRPr lang="en-US" altLang="ko-KR" spc="-150" dirty="0"/>
          </a:p>
          <a:p>
            <a:r>
              <a:rPr lang="en-US" altLang="ko-KR" sz="3200" spc="-150" dirty="0"/>
              <a:t>Can't we learn GAN with a small number of images or just one image?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3200" dirty="0"/>
              <a:t>Various Image Manipulations without Additional Learning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ko-KR" sz="2400" dirty="0"/>
              <a:t>Paint to Image / Editing / Harmonization / Super Resolution / Single Image Animation 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809596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6D1E3-9DA7-4E4E-B14F-7E8E7EEB1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 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DBA5E2-2229-4C3C-B717-91E0F2692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541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1964F-3729-DDD9-88ED-2EBDFED9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Generative Adversarial Network</a:t>
            </a:r>
            <a:endParaRPr kumimoji="1" lang="ko-Kore-KR" altLang="en-US" dirty="0"/>
          </a:p>
        </p:txBody>
      </p:sp>
      <p:pic>
        <p:nvPicPr>
          <p:cNvPr id="2054" name="Picture 6" descr="A Beginner's Guide to Generative Adversarial Networks (GANs) | Pathmind">
            <a:extLst>
              <a:ext uri="{FF2B5EF4-FFF2-40B4-BE49-F238E27FC236}">
                <a16:creationId xmlns:a16="http://schemas.microsoft.com/office/drawing/2014/main" id="{B5CE8CA6-1A38-98BC-089D-2208EB71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93148"/>
            <a:ext cx="5256494" cy="229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92AD19-EF81-A641-6014-C8A9CEB3A30D}"/>
              </a:ext>
            </a:extLst>
          </p:cNvPr>
          <p:cNvSpPr txBox="1"/>
          <p:nvPr/>
        </p:nvSpPr>
        <p:spPr>
          <a:xfrm>
            <a:off x="6958148" y="2157518"/>
            <a:ext cx="489421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rgbClr val="212529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Create a fake image with a generator based on random noise 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rgbClr val="212529"/>
              </a:solidFill>
              <a:effectLst/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rgbClr val="212529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Determine if it is a real image with a Discriminator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rgbClr val="212529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rgbClr val="212529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Train the model closer to the real image if it is determined as a fake image (0). 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rgbClr val="212529"/>
              </a:solidFill>
              <a:effectLst/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rgbClr val="212529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Discriminator reaches a parallel state when judging that the fake image is real</a:t>
            </a:r>
            <a:endParaRPr lang="ko-Kore-KR" altLang="en-US" sz="2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2058" name="Picture 10" descr="About GANs and Adversarial Training - 크리니의 탐구생활">
            <a:extLst>
              <a:ext uri="{FF2B5EF4-FFF2-40B4-BE49-F238E27FC236}">
                <a16:creationId xmlns:a16="http://schemas.microsoft.com/office/drawing/2014/main" id="{314B83D1-19B1-45BD-DCF3-A3537906F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01" y="1292670"/>
            <a:ext cx="4200652" cy="27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60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CCF34-0BA3-7AF1-560F-20F40D22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Generative Adversarial Network – Mode collapse </a:t>
            </a:r>
            <a:endParaRPr kumimoji="1" lang="ko-Kore-KR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12134CD-B9BC-904D-CCD4-B5CE4922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22" y="2313364"/>
            <a:ext cx="6184070" cy="301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C7E82CAA-23B1-4FEA-8080-4E46D9A0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913" y="2163872"/>
            <a:ext cx="5421087" cy="316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733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1964F-3729-DDD9-88ED-2EBDFED9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b="1" i="0" dirty="0">
                <a:solidFill>
                  <a:srgbClr val="212529"/>
                </a:solidFill>
                <a:effectLst/>
                <a:latin typeface="-apple-system"/>
              </a:rPr>
              <a:t>Deep Convolutional Generative Adversarial Nets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6C4667-BEDF-E8CC-0F4F-124B44FA2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5" y="1158234"/>
            <a:ext cx="7644342" cy="51956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CB0094-0894-6A89-9D44-5077BDACD7F7}"/>
              </a:ext>
            </a:extLst>
          </p:cNvPr>
          <p:cNvSpPr txBox="1"/>
          <p:nvPr/>
        </p:nvSpPr>
        <p:spPr>
          <a:xfrm>
            <a:off x="7563557" y="2741972"/>
            <a:ext cx="47597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샘플에 </a:t>
            </a:r>
            <a:r>
              <a:rPr lang="en-US" altLang="ko-Kore-KR" b="0" i="0" dirty="0">
                <a:solidFill>
                  <a:srgbClr val="212529"/>
                </a:solidFill>
                <a:effectLst/>
                <a:latin typeface="-apple-system"/>
              </a:rPr>
              <a:t>blur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되거나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이해할 수 없는 이미지 생성 등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-US" altLang="ko-Kore-KR" b="0" i="0" dirty="0">
                <a:solidFill>
                  <a:srgbClr val="212529"/>
                </a:solidFill>
                <a:effectLst/>
                <a:latin typeface="-apple-system"/>
              </a:rPr>
              <a:t>GAN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결과가 불안정하다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6FE81-7994-EC50-0A10-5E43DC731C6F}"/>
              </a:ext>
            </a:extLst>
          </p:cNvPr>
          <p:cNvSpPr txBox="1"/>
          <p:nvPr/>
        </p:nvSpPr>
        <p:spPr>
          <a:xfrm>
            <a:off x="7563557" y="4145197"/>
            <a:ext cx="44201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b="0" i="0" dirty="0">
                <a:solidFill>
                  <a:srgbClr val="212529"/>
                </a:solidFill>
                <a:effectLst/>
                <a:latin typeface="-apple-system"/>
              </a:rPr>
              <a:t>CIFAR-10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과 같은 복잡한 영상에 대해서는 성능이 좋지 않다는 것을 확실히 알 수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27608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14266</TotalTime>
  <Words>4272</Words>
  <Application>Microsoft Macintosh PowerPoint</Application>
  <PresentationFormat>와이드스크린</PresentationFormat>
  <Paragraphs>420</Paragraphs>
  <Slides>43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61" baseType="lpstr">
      <vt:lpstr>-apple-system</vt:lpstr>
      <vt:lpstr>Apple SD Gothic Neo</vt:lpstr>
      <vt:lpstr>APPLE SD GOTHIC NEO MEDIUM</vt:lpstr>
      <vt:lpstr>APPLE SD GOTHIC NEO MEDIUM</vt:lpstr>
      <vt:lpstr>APPLE SD GOTHICNEO EXTRABOLD</vt:lpstr>
      <vt:lpstr>AppleSDGothicNeo</vt:lpstr>
      <vt:lpstr>ArialMT</vt:lpstr>
      <vt:lpstr>gitbook-content-font</vt:lpstr>
      <vt:lpstr>맑은 고딕</vt:lpstr>
      <vt:lpstr>MJXc-TeX-main-R</vt:lpstr>
      <vt:lpstr>MJXc-TeX-math-I</vt:lpstr>
      <vt:lpstr>NanumGothic</vt:lpstr>
      <vt:lpstr>Noto Sans KR</vt:lpstr>
      <vt:lpstr>Spoqa Han Sans</vt:lpstr>
      <vt:lpstr>Arial</vt:lpstr>
      <vt:lpstr>Helvetica</vt:lpstr>
      <vt:lpstr>Wingdings</vt:lpstr>
      <vt:lpstr>Office 테마</vt:lpstr>
      <vt:lpstr>PowerPoint 프레젠테이션</vt:lpstr>
      <vt:lpstr>Introduction </vt:lpstr>
      <vt:lpstr>Introduction</vt:lpstr>
      <vt:lpstr>Introduction</vt:lpstr>
      <vt:lpstr>Introduction </vt:lpstr>
      <vt:lpstr>Background </vt:lpstr>
      <vt:lpstr>Generative Adversarial Network</vt:lpstr>
      <vt:lpstr>Generative Adversarial Network – Mode collapse </vt:lpstr>
      <vt:lpstr>Deep Convolutional Generative Adversarial Nets</vt:lpstr>
      <vt:lpstr>Deep Convolutional Generative Adversarial Nets</vt:lpstr>
      <vt:lpstr>Deep Convolutional Generative Adversarial Nets</vt:lpstr>
      <vt:lpstr>Progressive growing GAN (PGGAN) </vt:lpstr>
      <vt:lpstr>Progressive growing GAN (PGGAN) </vt:lpstr>
      <vt:lpstr>Related Work – Single Image Deep Models</vt:lpstr>
      <vt:lpstr>Related Work – Generative Models for Image Manipulation</vt:lpstr>
      <vt:lpstr>Patch-GANs (Markovian Discriminator)</vt:lpstr>
      <vt:lpstr>Method  </vt:lpstr>
      <vt:lpstr>PowerPoint 프레젠테이션</vt:lpstr>
      <vt:lpstr>Network Architecture</vt:lpstr>
      <vt:lpstr>Network Architecture – Generator </vt:lpstr>
      <vt:lpstr>Network Architecture – Discriminator </vt:lpstr>
      <vt:lpstr>Training - Loss Function </vt:lpstr>
      <vt:lpstr>Result</vt:lpstr>
      <vt:lpstr>Result</vt:lpstr>
      <vt:lpstr>Result - Effect of scale at test time  </vt:lpstr>
      <vt:lpstr>PowerPoint 프레젠테이션</vt:lpstr>
      <vt:lpstr>Result - Effect of scale at train time </vt:lpstr>
      <vt:lpstr>Result - AMT</vt:lpstr>
      <vt:lpstr>Result - AMT</vt:lpstr>
      <vt:lpstr>Result – SIFID</vt:lpstr>
      <vt:lpstr>Result - SIFID</vt:lpstr>
      <vt:lpstr>Application</vt:lpstr>
      <vt:lpstr>Application</vt:lpstr>
      <vt:lpstr>Single Image Animation</vt:lpstr>
      <vt:lpstr>Single Image Super Resolution </vt:lpstr>
      <vt:lpstr>Paint-to-Image Style Transfer </vt:lpstr>
      <vt:lpstr>Harmonization </vt:lpstr>
      <vt:lpstr>Editing</vt:lpstr>
      <vt:lpstr>Conclusion</vt:lpstr>
      <vt:lpstr>Conclusion </vt:lpstr>
      <vt:lpstr>Q&amp;A</vt:lpstr>
      <vt:lpstr>DCGANs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 won jun</cp:lastModifiedBy>
  <cp:revision>34</cp:revision>
  <dcterms:created xsi:type="dcterms:W3CDTF">2022-04-26T06:43:49Z</dcterms:created>
  <dcterms:modified xsi:type="dcterms:W3CDTF">2022-11-20T14:13:50Z</dcterms:modified>
</cp:coreProperties>
</file>